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14.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64"/>
  </p:notesMasterIdLst>
  <p:handoutMasterIdLst>
    <p:handoutMasterId r:id="rId65"/>
  </p:handoutMasterIdLst>
  <p:sldIdLst>
    <p:sldId id="256" r:id="rId6"/>
    <p:sldId id="407" r:id="rId7"/>
    <p:sldId id="415" r:id="rId8"/>
    <p:sldId id="385" r:id="rId9"/>
    <p:sldId id="292" r:id="rId10"/>
    <p:sldId id="410" r:id="rId11"/>
    <p:sldId id="392" r:id="rId12"/>
    <p:sldId id="312" r:id="rId13"/>
    <p:sldId id="314" r:id="rId14"/>
    <p:sldId id="429" r:id="rId15"/>
    <p:sldId id="430" r:id="rId16"/>
    <p:sldId id="431" r:id="rId17"/>
    <p:sldId id="432" r:id="rId18"/>
    <p:sldId id="433" r:id="rId19"/>
    <p:sldId id="434" r:id="rId20"/>
    <p:sldId id="428" r:id="rId21"/>
    <p:sldId id="421" r:id="rId22"/>
    <p:sldId id="437" r:id="rId23"/>
    <p:sldId id="400" r:id="rId24"/>
    <p:sldId id="439" r:id="rId25"/>
    <p:sldId id="440" r:id="rId26"/>
    <p:sldId id="298" r:id="rId27"/>
    <p:sldId id="441" r:id="rId28"/>
    <p:sldId id="442" r:id="rId29"/>
    <p:sldId id="443" r:id="rId30"/>
    <p:sldId id="447" r:id="rId31"/>
    <p:sldId id="448" r:id="rId32"/>
    <p:sldId id="449" r:id="rId33"/>
    <p:sldId id="445" r:id="rId34"/>
    <p:sldId id="446" r:id="rId35"/>
    <p:sldId id="317" r:id="rId36"/>
    <p:sldId id="438" r:id="rId37"/>
    <p:sldId id="450" r:id="rId38"/>
    <p:sldId id="399" r:id="rId39"/>
    <p:sldId id="451" r:id="rId40"/>
    <p:sldId id="452" r:id="rId41"/>
    <p:sldId id="422" r:id="rId42"/>
    <p:sldId id="403" r:id="rId43"/>
    <p:sldId id="404" r:id="rId44"/>
    <p:sldId id="405" r:id="rId45"/>
    <p:sldId id="350" r:id="rId46"/>
    <p:sldId id="389" r:id="rId47"/>
    <p:sldId id="375" r:id="rId48"/>
    <p:sldId id="381" r:id="rId49"/>
    <p:sldId id="352" r:id="rId50"/>
    <p:sldId id="300" r:id="rId51"/>
    <p:sldId id="353" r:id="rId52"/>
    <p:sldId id="354" r:id="rId53"/>
    <p:sldId id="322" r:id="rId54"/>
    <p:sldId id="355" r:id="rId55"/>
    <p:sldId id="357" r:id="rId56"/>
    <p:sldId id="358" r:id="rId57"/>
    <p:sldId id="359" r:id="rId58"/>
    <p:sldId id="360" r:id="rId59"/>
    <p:sldId id="384" r:id="rId60"/>
    <p:sldId id="316" r:id="rId61"/>
    <p:sldId id="387" r:id="rId62"/>
    <p:sldId id="348" r:id="rId63"/>
  </p:sldIdLst>
  <p:sldSz cx="9144000" cy="6858000" type="screen4x3"/>
  <p:notesSz cx="6797675" cy="9926638"/>
  <p:defaultTex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4">
          <p15:clr>
            <a:srgbClr val="A4A3A4"/>
          </p15:clr>
        </p15:guide>
        <p15:guide id="3" orient="horz" pos="935">
          <p15:clr>
            <a:srgbClr val="A4A3A4"/>
          </p15:clr>
        </p15:guide>
        <p15:guide id="4" orient="horz" pos="4191">
          <p15:clr>
            <a:srgbClr val="A4A3A4"/>
          </p15:clr>
        </p15:guide>
        <p15:guide id="5" orient="horz" pos="2387">
          <p15:clr>
            <a:srgbClr val="A4A3A4"/>
          </p15:clr>
        </p15:guide>
        <p15:guide id="6" orient="horz" pos="287">
          <p15:clr>
            <a:srgbClr val="A4A3A4"/>
          </p15:clr>
        </p15:guide>
        <p15:guide id="7" pos="2880">
          <p15:clr>
            <a:srgbClr val="A4A3A4"/>
          </p15:clr>
        </p15:guide>
        <p15:guide id="8" pos="5420">
          <p15:clr>
            <a:srgbClr val="A4A3A4"/>
          </p15:clr>
        </p15:guide>
        <p15:guide id="9" pos="344">
          <p15:clr>
            <a:srgbClr val="A4A3A4"/>
          </p15:clr>
        </p15:guide>
        <p15:guide id="10" pos="2018">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ga Bra DAVIDSDOTTIR" initials="SBD" lastIdx="1" clrIdx="0">
    <p:extLst>
      <p:ext uri="{19B8F6BF-5375-455C-9EA6-DF929625EA0E}">
        <p15:presenceInfo xmlns:p15="http://schemas.microsoft.com/office/powerpoint/2012/main" userId="S-1-5-21-2260904419-1400770398-4175912926-3122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A0A"/>
    <a:srgbClr val="F07D00"/>
    <a:srgbClr val="000000"/>
    <a:srgbClr val="F2F2F2"/>
    <a:srgbClr val="2DAA64"/>
    <a:srgbClr val="A6A6A6"/>
    <a:srgbClr val="4D0B39"/>
    <a:srgbClr val="D99782"/>
    <a:srgbClr val="88A72E"/>
    <a:srgbClr val="4D68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9" autoAdjust="0"/>
    <p:restoredTop sz="73921" autoAdjust="0"/>
  </p:normalViewPr>
  <p:slideViewPr>
    <p:cSldViewPr showGuides="1">
      <p:cViewPr varScale="1">
        <p:scale>
          <a:sx n="85" d="100"/>
          <a:sy n="85" d="100"/>
        </p:scale>
        <p:origin x="2640" y="84"/>
      </p:cViewPr>
      <p:guideLst>
        <p:guide orient="horz" pos="2160"/>
        <p:guide orient="horz" pos="3884"/>
        <p:guide orient="horz" pos="935"/>
        <p:guide orient="horz" pos="4191"/>
        <p:guide orient="horz" pos="2387"/>
        <p:guide orient="horz" pos="287"/>
        <p:guide pos="2880"/>
        <p:guide pos="5420"/>
        <p:guide pos="344"/>
        <p:guide pos="2018"/>
      </p:guideLst>
    </p:cSldViewPr>
  </p:slideViewPr>
  <p:outlineViewPr>
    <p:cViewPr>
      <p:scale>
        <a:sx n="33" d="100"/>
        <a:sy n="33" d="100"/>
      </p:scale>
      <p:origin x="0" y="13824"/>
    </p:cViewPr>
  </p:outlineViewPr>
  <p:notesTextViewPr>
    <p:cViewPr>
      <p:scale>
        <a:sx n="100" d="100"/>
        <a:sy n="100" d="100"/>
      </p:scale>
      <p:origin x="0" y="0"/>
    </p:cViewPr>
  </p:notesTextViewPr>
  <p:sorterViewPr>
    <p:cViewPr>
      <p:scale>
        <a:sx n="57" d="100"/>
        <a:sy n="57" d="100"/>
      </p:scale>
      <p:origin x="0" y="0"/>
    </p:cViewPr>
  </p:sorterViewPr>
  <p:notesViewPr>
    <p:cSldViewPr showGuides="1">
      <p:cViewPr>
        <p:scale>
          <a:sx n="80" d="100"/>
          <a:sy n="80" d="100"/>
        </p:scale>
        <p:origin x="-3036" y="33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slide" Target="slides/slide58.xml"/><Relationship Id="rId68" Type="http://schemas.openxmlformats.org/officeDocument/2006/relationships/viewProps" Target="viewProps.xml"/><Relationship Id="rId104" Type="http://schemas.microsoft.com/office/2015/10/relationships/revisionInfo" Target="revisionInfo.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9" Type="http://schemas.openxmlformats.org/officeDocument/2006/relationships/slide" Target="slides/slide24.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commentAuthors" Target="commentAuthors.xml"/><Relationship Id="rId5" Type="http://schemas.openxmlformats.org/officeDocument/2006/relationships/slideMaster" Target="slideMasters/slideMaster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slide" Target="slides/slide56.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handoutMaster" Target="handoutMasters/handoutMaster1.xml"/><Relationship Id="rId4" Type="http://schemas.openxmlformats.org/officeDocument/2006/relationships/customXml" Target="../customXml/item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notesMaster" Target="notesMasters/notesMaster1.xml"/><Relationship Id="rId69"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customXml" Target="../customXml/item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presProps" Target="pres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BBB427-D9D5-4913-8EDD-00F983F72A15}" type="doc">
      <dgm:prSet loTypeId="urn:microsoft.com/office/officeart/2005/8/layout/pyramid2" loCatId="list" qsTypeId="urn:microsoft.com/office/officeart/2005/8/quickstyle/simple4" qsCatId="simple" csTypeId="urn:microsoft.com/office/officeart/2005/8/colors/accent1_2" csCatId="accent1" phldr="1"/>
      <dgm:spPr/>
    </dgm:pt>
    <dgm:pt modelId="{C083F6CC-1350-46EF-BEBE-AE20DA3BD0E9}">
      <dgm:prSet phldrT="[Text]"/>
      <dgm:spPr/>
      <dgm:t>
        <a:bodyPr/>
        <a:lstStyle/>
        <a:p>
          <a:r>
            <a:rPr lang="nb-NO"/>
            <a:t>Testpolicy</a:t>
          </a:r>
        </a:p>
      </dgm:t>
    </dgm:pt>
    <dgm:pt modelId="{8E984A36-5762-41CE-8C27-57C4B1FDA07F}" type="parTrans" cxnId="{CC5CD80C-A39D-45CF-B99A-16F1619627B4}">
      <dgm:prSet/>
      <dgm:spPr/>
      <dgm:t>
        <a:bodyPr/>
        <a:lstStyle/>
        <a:p>
          <a:endParaRPr lang="nb-NO"/>
        </a:p>
      </dgm:t>
    </dgm:pt>
    <dgm:pt modelId="{5670E7C2-AFA5-46FA-AB6F-0063DA723884}" type="sibTrans" cxnId="{CC5CD80C-A39D-45CF-B99A-16F1619627B4}">
      <dgm:prSet/>
      <dgm:spPr/>
      <dgm:t>
        <a:bodyPr/>
        <a:lstStyle/>
        <a:p>
          <a:endParaRPr lang="nb-NO"/>
        </a:p>
      </dgm:t>
    </dgm:pt>
    <dgm:pt modelId="{3C8958DD-A558-4144-976B-ED7493FF1777}">
      <dgm:prSet phldrT="[Text]"/>
      <dgm:spPr/>
      <dgm:t>
        <a:bodyPr/>
        <a:lstStyle/>
        <a:p>
          <a:r>
            <a:rPr lang="nb-NO"/>
            <a:t>Teststrategi</a:t>
          </a:r>
        </a:p>
      </dgm:t>
    </dgm:pt>
    <dgm:pt modelId="{E7BC71DA-1B60-4583-826A-7D7875E9F779}" type="parTrans" cxnId="{DC756210-6CA4-4735-A587-5F390D0CFAD6}">
      <dgm:prSet/>
      <dgm:spPr/>
      <dgm:t>
        <a:bodyPr/>
        <a:lstStyle/>
        <a:p>
          <a:endParaRPr lang="nb-NO"/>
        </a:p>
      </dgm:t>
    </dgm:pt>
    <dgm:pt modelId="{9798E795-7216-443E-8131-4FB1D908098B}" type="sibTrans" cxnId="{DC756210-6CA4-4735-A587-5F390D0CFAD6}">
      <dgm:prSet/>
      <dgm:spPr/>
      <dgm:t>
        <a:bodyPr/>
        <a:lstStyle/>
        <a:p>
          <a:endParaRPr lang="nb-NO"/>
        </a:p>
      </dgm:t>
    </dgm:pt>
    <dgm:pt modelId="{CE5E2082-629D-4DFF-B945-A78AE7CEB907}">
      <dgm:prSet phldrT="[Text]"/>
      <dgm:spPr/>
      <dgm:t>
        <a:bodyPr/>
        <a:lstStyle/>
        <a:p>
          <a:r>
            <a:rPr lang="nb-NO"/>
            <a:t>Testplan</a:t>
          </a:r>
        </a:p>
      </dgm:t>
    </dgm:pt>
    <dgm:pt modelId="{45C96E19-5806-4C59-9C11-B2DAB2998457}" type="parTrans" cxnId="{6665B630-126D-4013-905E-AADF2E2E6E8C}">
      <dgm:prSet/>
      <dgm:spPr/>
      <dgm:t>
        <a:bodyPr/>
        <a:lstStyle/>
        <a:p>
          <a:endParaRPr lang="nb-NO"/>
        </a:p>
      </dgm:t>
    </dgm:pt>
    <dgm:pt modelId="{FA7914F9-DE7A-42B2-995C-996AE535FF61}" type="sibTrans" cxnId="{6665B630-126D-4013-905E-AADF2E2E6E8C}">
      <dgm:prSet/>
      <dgm:spPr/>
      <dgm:t>
        <a:bodyPr/>
        <a:lstStyle/>
        <a:p>
          <a:endParaRPr lang="nb-NO"/>
        </a:p>
      </dgm:t>
    </dgm:pt>
    <dgm:pt modelId="{D690DE05-9624-49B4-943D-99DB41070FEF}">
      <dgm:prSet phldrT="[Text]"/>
      <dgm:spPr/>
      <dgm:t>
        <a:bodyPr/>
        <a:lstStyle/>
        <a:p>
          <a:r>
            <a:rPr lang="nb-NO"/>
            <a:t>Testrapport</a:t>
          </a:r>
        </a:p>
      </dgm:t>
    </dgm:pt>
    <dgm:pt modelId="{AB11FB21-08F2-4835-800D-457B6C21B123}" type="parTrans" cxnId="{C2EF2FCB-FECD-488B-92F7-C1E66F5089D0}">
      <dgm:prSet/>
      <dgm:spPr/>
      <dgm:t>
        <a:bodyPr/>
        <a:lstStyle/>
        <a:p>
          <a:endParaRPr lang="nb-NO"/>
        </a:p>
      </dgm:t>
    </dgm:pt>
    <dgm:pt modelId="{67126F02-E338-40A6-A702-1E9EA0D3E8CD}" type="sibTrans" cxnId="{C2EF2FCB-FECD-488B-92F7-C1E66F5089D0}">
      <dgm:prSet/>
      <dgm:spPr/>
      <dgm:t>
        <a:bodyPr/>
        <a:lstStyle/>
        <a:p>
          <a:endParaRPr lang="nb-NO"/>
        </a:p>
      </dgm:t>
    </dgm:pt>
    <dgm:pt modelId="{91AFCEA7-B6DF-47BB-8B47-925495525F18}" type="pres">
      <dgm:prSet presAssocID="{14BBB427-D9D5-4913-8EDD-00F983F72A15}" presName="compositeShape" presStyleCnt="0">
        <dgm:presLayoutVars>
          <dgm:dir/>
          <dgm:resizeHandles/>
        </dgm:presLayoutVars>
      </dgm:prSet>
      <dgm:spPr/>
    </dgm:pt>
    <dgm:pt modelId="{1F105851-3D33-49C5-AAD7-714A7005FCFD}" type="pres">
      <dgm:prSet presAssocID="{14BBB427-D9D5-4913-8EDD-00F983F72A15}" presName="pyramid" presStyleLbl="node1" presStyleIdx="0" presStyleCnt="1" custLinFactNeighborX="15000"/>
      <dgm:spPr/>
    </dgm:pt>
    <dgm:pt modelId="{9362C2AD-46B8-459A-8663-BEBF941E219D}" type="pres">
      <dgm:prSet presAssocID="{14BBB427-D9D5-4913-8EDD-00F983F72A15}" presName="theList" presStyleCnt="0"/>
      <dgm:spPr/>
    </dgm:pt>
    <dgm:pt modelId="{1CE782ED-BFDB-4CF0-B6AF-B10478BCD90D}" type="pres">
      <dgm:prSet presAssocID="{C083F6CC-1350-46EF-BEBE-AE20DA3BD0E9}" presName="aNode" presStyleLbl="fgAcc1" presStyleIdx="0" presStyleCnt="4">
        <dgm:presLayoutVars>
          <dgm:bulletEnabled val="1"/>
        </dgm:presLayoutVars>
      </dgm:prSet>
      <dgm:spPr/>
      <dgm:t>
        <a:bodyPr/>
        <a:lstStyle/>
        <a:p>
          <a:endParaRPr lang="en-US"/>
        </a:p>
      </dgm:t>
    </dgm:pt>
    <dgm:pt modelId="{9E239F9E-52FD-44A5-877A-E63C59840D82}" type="pres">
      <dgm:prSet presAssocID="{C083F6CC-1350-46EF-BEBE-AE20DA3BD0E9}" presName="aSpace" presStyleCnt="0"/>
      <dgm:spPr/>
    </dgm:pt>
    <dgm:pt modelId="{5C9793EC-9EE2-47E9-BD82-EB1445F98F8B}" type="pres">
      <dgm:prSet presAssocID="{3C8958DD-A558-4144-976B-ED7493FF1777}" presName="aNode" presStyleLbl="fgAcc1" presStyleIdx="1" presStyleCnt="4">
        <dgm:presLayoutVars>
          <dgm:bulletEnabled val="1"/>
        </dgm:presLayoutVars>
      </dgm:prSet>
      <dgm:spPr/>
      <dgm:t>
        <a:bodyPr/>
        <a:lstStyle/>
        <a:p>
          <a:endParaRPr lang="en-US"/>
        </a:p>
      </dgm:t>
    </dgm:pt>
    <dgm:pt modelId="{EC731582-A113-48D2-A7C2-CDF2212D4FA1}" type="pres">
      <dgm:prSet presAssocID="{3C8958DD-A558-4144-976B-ED7493FF1777}" presName="aSpace" presStyleCnt="0"/>
      <dgm:spPr/>
    </dgm:pt>
    <dgm:pt modelId="{05DC2D67-66FF-4A68-A4CB-A44332F233FD}" type="pres">
      <dgm:prSet presAssocID="{CE5E2082-629D-4DFF-B945-A78AE7CEB907}" presName="aNode" presStyleLbl="fgAcc1" presStyleIdx="2" presStyleCnt="4">
        <dgm:presLayoutVars>
          <dgm:bulletEnabled val="1"/>
        </dgm:presLayoutVars>
      </dgm:prSet>
      <dgm:spPr/>
      <dgm:t>
        <a:bodyPr/>
        <a:lstStyle/>
        <a:p>
          <a:endParaRPr lang="en-US"/>
        </a:p>
      </dgm:t>
    </dgm:pt>
    <dgm:pt modelId="{5FE85992-769A-4E3C-A466-D6A830B2ABB4}" type="pres">
      <dgm:prSet presAssocID="{CE5E2082-629D-4DFF-B945-A78AE7CEB907}" presName="aSpace" presStyleCnt="0"/>
      <dgm:spPr/>
    </dgm:pt>
    <dgm:pt modelId="{A12FD0C3-AF6B-4E2F-AB09-0685E3EF128B}" type="pres">
      <dgm:prSet presAssocID="{D690DE05-9624-49B4-943D-99DB41070FEF}" presName="aNode" presStyleLbl="fgAcc1" presStyleIdx="3" presStyleCnt="4">
        <dgm:presLayoutVars>
          <dgm:bulletEnabled val="1"/>
        </dgm:presLayoutVars>
      </dgm:prSet>
      <dgm:spPr/>
      <dgm:t>
        <a:bodyPr/>
        <a:lstStyle/>
        <a:p>
          <a:endParaRPr lang="en-US"/>
        </a:p>
      </dgm:t>
    </dgm:pt>
    <dgm:pt modelId="{5DC2AFAA-AF8E-4BF9-B88A-4156823E723A}" type="pres">
      <dgm:prSet presAssocID="{D690DE05-9624-49B4-943D-99DB41070FEF}" presName="aSpace" presStyleCnt="0"/>
      <dgm:spPr/>
    </dgm:pt>
  </dgm:ptLst>
  <dgm:cxnLst>
    <dgm:cxn modelId="{6665B630-126D-4013-905E-AADF2E2E6E8C}" srcId="{14BBB427-D9D5-4913-8EDD-00F983F72A15}" destId="{CE5E2082-629D-4DFF-B945-A78AE7CEB907}" srcOrd="2" destOrd="0" parTransId="{45C96E19-5806-4C59-9C11-B2DAB2998457}" sibTransId="{FA7914F9-DE7A-42B2-995C-996AE535FF61}"/>
    <dgm:cxn modelId="{C2C490CA-6BE0-4971-947F-B2A168670D5B}" type="presOf" srcId="{14BBB427-D9D5-4913-8EDD-00F983F72A15}" destId="{91AFCEA7-B6DF-47BB-8B47-925495525F18}" srcOrd="0" destOrd="0" presId="urn:microsoft.com/office/officeart/2005/8/layout/pyramid2"/>
    <dgm:cxn modelId="{3DD72792-579E-4750-B1AA-C208D74CFA66}" type="presOf" srcId="{3C8958DD-A558-4144-976B-ED7493FF1777}" destId="{5C9793EC-9EE2-47E9-BD82-EB1445F98F8B}" srcOrd="0" destOrd="0" presId="urn:microsoft.com/office/officeart/2005/8/layout/pyramid2"/>
    <dgm:cxn modelId="{0A29CBA8-17C9-4241-8348-96E3E76A4FFB}" type="presOf" srcId="{CE5E2082-629D-4DFF-B945-A78AE7CEB907}" destId="{05DC2D67-66FF-4A68-A4CB-A44332F233FD}" srcOrd="0" destOrd="0" presId="urn:microsoft.com/office/officeart/2005/8/layout/pyramid2"/>
    <dgm:cxn modelId="{17194C7E-1BC3-4B78-97BD-A5B73D905403}" type="presOf" srcId="{C083F6CC-1350-46EF-BEBE-AE20DA3BD0E9}" destId="{1CE782ED-BFDB-4CF0-B6AF-B10478BCD90D}" srcOrd="0" destOrd="0" presId="urn:microsoft.com/office/officeart/2005/8/layout/pyramid2"/>
    <dgm:cxn modelId="{1DC2B2B1-0D6C-4AD3-8449-71CA6AD58A4E}" type="presOf" srcId="{D690DE05-9624-49B4-943D-99DB41070FEF}" destId="{A12FD0C3-AF6B-4E2F-AB09-0685E3EF128B}" srcOrd="0" destOrd="0" presId="urn:microsoft.com/office/officeart/2005/8/layout/pyramid2"/>
    <dgm:cxn modelId="{C2EF2FCB-FECD-488B-92F7-C1E66F5089D0}" srcId="{14BBB427-D9D5-4913-8EDD-00F983F72A15}" destId="{D690DE05-9624-49B4-943D-99DB41070FEF}" srcOrd="3" destOrd="0" parTransId="{AB11FB21-08F2-4835-800D-457B6C21B123}" sibTransId="{67126F02-E338-40A6-A702-1E9EA0D3E8CD}"/>
    <dgm:cxn modelId="{DC756210-6CA4-4735-A587-5F390D0CFAD6}" srcId="{14BBB427-D9D5-4913-8EDD-00F983F72A15}" destId="{3C8958DD-A558-4144-976B-ED7493FF1777}" srcOrd="1" destOrd="0" parTransId="{E7BC71DA-1B60-4583-826A-7D7875E9F779}" sibTransId="{9798E795-7216-443E-8131-4FB1D908098B}"/>
    <dgm:cxn modelId="{CC5CD80C-A39D-45CF-B99A-16F1619627B4}" srcId="{14BBB427-D9D5-4913-8EDD-00F983F72A15}" destId="{C083F6CC-1350-46EF-BEBE-AE20DA3BD0E9}" srcOrd="0" destOrd="0" parTransId="{8E984A36-5762-41CE-8C27-57C4B1FDA07F}" sibTransId="{5670E7C2-AFA5-46FA-AB6F-0063DA723884}"/>
    <dgm:cxn modelId="{683FADC7-9807-45B6-B193-F38215A43739}" type="presParOf" srcId="{91AFCEA7-B6DF-47BB-8B47-925495525F18}" destId="{1F105851-3D33-49C5-AAD7-714A7005FCFD}" srcOrd="0" destOrd="0" presId="urn:microsoft.com/office/officeart/2005/8/layout/pyramid2"/>
    <dgm:cxn modelId="{E52EE122-1E59-46F5-BFE9-E5334E14AC10}" type="presParOf" srcId="{91AFCEA7-B6DF-47BB-8B47-925495525F18}" destId="{9362C2AD-46B8-459A-8663-BEBF941E219D}" srcOrd="1" destOrd="0" presId="urn:microsoft.com/office/officeart/2005/8/layout/pyramid2"/>
    <dgm:cxn modelId="{A9AA470F-0DA7-4690-8C29-F0EA6A5CDB57}" type="presParOf" srcId="{9362C2AD-46B8-459A-8663-BEBF941E219D}" destId="{1CE782ED-BFDB-4CF0-B6AF-B10478BCD90D}" srcOrd="0" destOrd="0" presId="urn:microsoft.com/office/officeart/2005/8/layout/pyramid2"/>
    <dgm:cxn modelId="{6B58C1FD-9E52-4BA8-91D0-FD89F61255BE}" type="presParOf" srcId="{9362C2AD-46B8-459A-8663-BEBF941E219D}" destId="{9E239F9E-52FD-44A5-877A-E63C59840D82}" srcOrd="1" destOrd="0" presId="urn:microsoft.com/office/officeart/2005/8/layout/pyramid2"/>
    <dgm:cxn modelId="{C701B09C-05CD-45C6-85F9-6A00E3AE1C9D}" type="presParOf" srcId="{9362C2AD-46B8-459A-8663-BEBF941E219D}" destId="{5C9793EC-9EE2-47E9-BD82-EB1445F98F8B}" srcOrd="2" destOrd="0" presId="urn:microsoft.com/office/officeart/2005/8/layout/pyramid2"/>
    <dgm:cxn modelId="{00CD7EEB-BF8A-422D-8C0F-45DA682B59AA}" type="presParOf" srcId="{9362C2AD-46B8-459A-8663-BEBF941E219D}" destId="{EC731582-A113-48D2-A7C2-CDF2212D4FA1}" srcOrd="3" destOrd="0" presId="urn:microsoft.com/office/officeart/2005/8/layout/pyramid2"/>
    <dgm:cxn modelId="{3B880CD6-DFED-4700-8ECF-5108CB0F3251}" type="presParOf" srcId="{9362C2AD-46B8-459A-8663-BEBF941E219D}" destId="{05DC2D67-66FF-4A68-A4CB-A44332F233FD}" srcOrd="4" destOrd="0" presId="urn:microsoft.com/office/officeart/2005/8/layout/pyramid2"/>
    <dgm:cxn modelId="{1EA254BF-7F80-4B32-9C5A-09F9B1D6146B}" type="presParOf" srcId="{9362C2AD-46B8-459A-8663-BEBF941E219D}" destId="{5FE85992-769A-4E3C-A466-D6A830B2ABB4}" srcOrd="5" destOrd="0" presId="urn:microsoft.com/office/officeart/2005/8/layout/pyramid2"/>
    <dgm:cxn modelId="{E96FB44D-6C6F-4060-B275-1D445D4306C2}" type="presParOf" srcId="{9362C2AD-46B8-459A-8663-BEBF941E219D}" destId="{A12FD0C3-AF6B-4E2F-AB09-0685E3EF128B}" srcOrd="6" destOrd="0" presId="urn:microsoft.com/office/officeart/2005/8/layout/pyramid2"/>
    <dgm:cxn modelId="{020C81F1-59C1-463C-B202-ACC56EB9EBFC}" type="presParOf" srcId="{9362C2AD-46B8-459A-8663-BEBF941E219D}" destId="{5DC2AFAA-AF8E-4BF9-B88A-4156823E723A}"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05851-3D33-49C5-AAD7-714A7005FCFD}">
      <dsp:nvSpPr>
        <dsp:cNvPr id="0" name=""/>
        <dsp:cNvSpPr/>
      </dsp:nvSpPr>
      <dsp:spPr>
        <a:xfrm>
          <a:off x="382656" y="0"/>
          <a:ext cx="2551043" cy="3508772"/>
        </a:xfrm>
        <a:prstGeom prst="triangl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CE782ED-BFDB-4CF0-B6AF-B10478BCD90D}">
      <dsp:nvSpPr>
        <dsp:cNvPr id="0" name=""/>
        <dsp:cNvSpPr/>
      </dsp:nvSpPr>
      <dsp:spPr>
        <a:xfrm>
          <a:off x="1275521" y="351219"/>
          <a:ext cx="1658178" cy="62362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nb-NO" sz="2300" kern="1200"/>
            <a:t>Testpolicy</a:t>
          </a:r>
        </a:p>
      </dsp:txBody>
      <dsp:txXfrm>
        <a:off x="1305964" y="381662"/>
        <a:ext cx="1597292" cy="562743"/>
      </dsp:txXfrm>
    </dsp:sp>
    <dsp:sp modelId="{5C9793EC-9EE2-47E9-BD82-EB1445F98F8B}">
      <dsp:nvSpPr>
        <dsp:cNvPr id="0" name=""/>
        <dsp:cNvSpPr/>
      </dsp:nvSpPr>
      <dsp:spPr>
        <a:xfrm>
          <a:off x="1275521" y="1052802"/>
          <a:ext cx="1658178" cy="62362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nb-NO" sz="2300" kern="1200"/>
            <a:t>Teststrategi</a:t>
          </a:r>
        </a:p>
      </dsp:txBody>
      <dsp:txXfrm>
        <a:off x="1305964" y="1083245"/>
        <a:ext cx="1597292" cy="562743"/>
      </dsp:txXfrm>
    </dsp:sp>
    <dsp:sp modelId="{05DC2D67-66FF-4A68-A4CB-A44332F233FD}">
      <dsp:nvSpPr>
        <dsp:cNvPr id="0" name=""/>
        <dsp:cNvSpPr/>
      </dsp:nvSpPr>
      <dsp:spPr>
        <a:xfrm>
          <a:off x="1275521" y="1754386"/>
          <a:ext cx="1658178" cy="62362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nb-NO" sz="2300" kern="1200"/>
            <a:t>Testplan</a:t>
          </a:r>
        </a:p>
      </dsp:txBody>
      <dsp:txXfrm>
        <a:off x="1305964" y="1784829"/>
        <a:ext cx="1597292" cy="562743"/>
      </dsp:txXfrm>
    </dsp:sp>
    <dsp:sp modelId="{A12FD0C3-AF6B-4E2F-AB09-0685E3EF128B}">
      <dsp:nvSpPr>
        <dsp:cNvPr id="0" name=""/>
        <dsp:cNvSpPr/>
      </dsp:nvSpPr>
      <dsp:spPr>
        <a:xfrm>
          <a:off x="1275521" y="2455969"/>
          <a:ext cx="1658178" cy="623629"/>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7630" tIns="87630" rIns="87630" bIns="87630" numCol="1" spcCol="1270" anchor="ctr" anchorCtr="0">
          <a:noAutofit/>
        </a:bodyPr>
        <a:lstStyle/>
        <a:p>
          <a:pPr lvl="0" algn="ctr" defTabSz="1022350">
            <a:lnSpc>
              <a:spcPct val="90000"/>
            </a:lnSpc>
            <a:spcBef>
              <a:spcPct val="0"/>
            </a:spcBef>
            <a:spcAft>
              <a:spcPct val="35000"/>
            </a:spcAft>
          </a:pPr>
          <a:r>
            <a:rPr lang="nb-NO" sz="2300" kern="1200"/>
            <a:t>Testrapport</a:t>
          </a:r>
        </a:p>
      </dsp:txBody>
      <dsp:txXfrm>
        <a:off x="1305964" y="2486412"/>
        <a:ext cx="1597292" cy="562743"/>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8.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9858376"/>
            <a:ext cx="6797675" cy="68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Espace réservé de la date 2"/>
          <p:cNvSpPr>
            <a:spLocks noGrp="1"/>
          </p:cNvSpPr>
          <p:nvPr>
            <p:ph type="dt" sz="quarter" idx="1"/>
          </p:nvPr>
        </p:nvSpPr>
        <p:spPr>
          <a:xfrm>
            <a:off x="0" y="0"/>
            <a:ext cx="2945659" cy="273048"/>
          </a:xfrm>
          <a:prstGeom prst="rect">
            <a:avLst/>
          </a:prstGeom>
        </p:spPr>
        <p:txBody>
          <a:bodyPr vert="horz" lIns="91440" tIns="45720" rIns="91440" bIns="45720" rtlCol="0"/>
          <a:lstStyle>
            <a:lvl1pPr algn="r">
              <a:defRPr sz="1200"/>
            </a:lvl1pPr>
          </a:lstStyle>
          <a:p>
            <a:pPr algn="l"/>
            <a:fld id="{87731427-D242-475D-9180-8940013A50B8}" type="datetimeFigureOut">
              <a:rPr lang="en-GB" smtClean="0"/>
              <a:pPr algn="l"/>
              <a:t>14/08/2018</a:t>
            </a:fld>
            <a:endParaRPr lang="en-GB" dirty="0"/>
          </a:p>
        </p:txBody>
      </p:sp>
      <p:sp>
        <p:nvSpPr>
          <p:cNvPr id="4" name="Espace réservé du pied de page 3"/>
          <p:cNvSpPr>
            <a:spLocks noGrp="1"/>
          </p:cNvSpPr>
          <p:nvPr>
            <p:ph type="ftr" sz="quarter" idx="2"/>
          </p:nvPr>
        </p:nvSpPr>
        <p:spPr>
          <a:xfrm>
            <a:off x="543853" y="9485352"/>
            <a:ext cx="5663296" cy="277524"/>
          </a:xfrm>
          <a:prstGeom prst="rect">
            <a:avLst/>
          </a:prstGeom>
        </p:spPr>
        <p:txBody>
          <a:bodyPr vert="horz" lIns="91440" tIns="45720" rIns="91440" bIns="45720" rtlCol="0" anchor="ctr"/>
          <a:lstStyle>
            <a:lvl1pPr algn="l">
              <a:defRPr sz="1200"/>
            </a:lvl1pPr>
          </a:lstStyle>
          <a:p>
            <a:r>
              <a:rPr lang="fr-FR" sz="1100" dirty="0"/>
              <a:t>Title presentation</a:t>
            </a:r>
          </a:p>
        </p:txBody>
      </p:sp>
      <p:sp>
        <p:nvSpPr>
          <p:cNvPr id="5" name="Espace réservé du numéro de diapositive 4"/>
          <p:cNvSpPr>
            <a:spLocks noGrp="1"/>
          </p:cNvSpPr>
          <p:nvPr>
            <p:ph type="sldNum" sz="quarter" idx="3"/>
          </p:nvPr>
        </p:nvSpPr>
        <p:spPr>
          <a:xfrm>
            <a:off x="1" y="9485352"/>
            <a:ext cx="543854" cy="277524"/>
          </a:xfrm>
          <a:prstGeom prst="rect">
            <a:avLst/>
          </a:prstGeom>
        </p:spPr>
        <p:txBody>
          <a:bodyPr vert="horz" lIns="91440" tIns="45720" rIns="91440" bIns="45720" rtlCol="0" anchor="ctr"/>
          <a:lstStyle>
            <a:lvl1pPr algn="r">
              <a:defRPr sz="1200"/>
            </a:lvl1pPr>
          </a:lstStyle>
          <a:p>
            <a:fld id="{305287CA-3E72-4A91-B59B-B69F40801570}" type="slidenum">
              <a:rPr lang="en-GB" sz="1100" smtClean="0"/>
              <a:pPr/>
              <a:t>‹#›</a:t>
            </a:fld>
            <a:endParaRPr lang="en-GB" sz="1100" dirty="0"/>
          </a:p>
        </p:txBody>
      </p:sp>
      <p:cxnSp>
        <p:nvCxnSpPr>
          <p:cNvPr id="8" name="Connecteur droit 7"/>
          <p:cNvCxnSpPr/>
          <p:nvPr/>
        </p:nvCxnSpPr>
        <p:spPr>
          <a:xfrm>
            <a:off x="526791" y="9584396"/>
            <a:ext cx="0" cy="107206"/>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6373390" y="9524515"/>
            <a:ext cx="298235" cy="218209"/>
          </a:xfrm>
          <a:prstGeom prst="rect">
            <a:avLst/>
          </a:prstGeom>
        </p:spPr>
      </p:pic>
    </p:spTree>
    <p:extLst>
      <p:ext uri="{BB962C8B-B14F-4D97-AF65-F5344CB8AC3E}">
        <p14:creationId xmlns:p14="http://schemas.microsoft.com/office/powerpoint/2010/main" val="41870095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p:cNvSpPr>
            <a:spLocks noGrp="1"/>
          </p:cNvSpPr>
          <p:nvPr>
            <p:ph type="dt" idx="1"/>
          </p:nvPr>
        </p:nvSpPr>
        <p:spPr>
          <a:xfrm>
            <a:off x="1" y="0"/>
            <a:ext cx="3256087" cy="496332"/>
          </a:xfrm>
          <a:prstGeom prst="rect">
            <a:avLst/>
          </a:prstGeom>
        </p:spPr>
        <p:txBody>
          <a:bodyPr vert="horz" lIns="91440" tIns="45720" rIns="91440" bIns="45720" rtlCol="0"/>
          <a:lstStyle>
            <a:lvl1pPr algn="l">
              <a:defRPr sz="1200"/>
            </a:lvl1pPr>
          </a:lstStyle>
          <a:p>
            <a:fld id="{BA521D56-F1F4-41A0-82EB-989F4F6F400D}" type="datetimeFigureOut">
              <a:rPr lang="fr-FR" smtClean="0"/>
              <a:pPr/>
              <a:t>14/08/2018</a:t>
            </a:fld>
            <a:endParaRPr lang="fr-FR"/>
          </a:p>
        </p:txBody>
      </p:sp>
      <p:sp>
        <p:nvSpPr>
          <p:cNvPr id="4" name="Espace réservé de l'image des diapositives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878557" y="4715153"/>
            <a:ext cx="5040560" cy="4466987"/>
          </a:xfrm>
          <a:prstGeom prst="rect">
            <a:avLst/>
          </a:prstGeom>
        </p:spPr>
        <p:txBody>
          <a:bodyPr vert="horz" lIns="91440" tIns="45720" rIns="91440" bIns="45720" rtlCol="0"/>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Rectangle 9"/>
          <p:cNvSpPr/>
          <p:nvPr/>
        </p:nvSpPr>
        <p:spPr>
          <a:xfrm>
            <a:off x="0" y="9858376"/>
            <a:ext cx="6797675" cy="68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space réservé du pied de page 3"/>
          <p:cNvSpPr>
            <a:spLocks noGrp="1"/>
          </p:cNvSpPr>
          <p:nvPr>
            <p:ph type="ftr" sz="quarter" idx="4"/>
          </p:nvPr>
        </p:nvSpPr>
        <p:spPr>
          <a:xfrm>
            <a:off x="543853" y="9485352"/>
            <a:ext cx="5750267" cy="277524"/>
          </a:xfrm>
          <a:prstGeom prst="rect">
            <a:avLst/>
          </a:prstGeom>
        </p:spPr>
        <p:txBody>
          <a:bodyPr vert="horz" lIns="91440" tIns="45720" rIns="91440" bIns="45720" rtlCol="0" anchor="ctr"/>
          <a:lstStyle>
            <a:lvl1pPr algn="l">
              <a:defRPr sz="1100"/>
            </a:lvl1pPr>
          </a:lstStyle>
          <a:p>
            <a:r>
              <a:rPr lang="fr-FR" dirty="0"/>
              <a:t>Title presentation</a:t>
            </a:r>
          </a:p>
        </p:txBody>
      </p:sp>
      <p:sp>
        <p:nvSpPr>
          <p:cNvPr id="15" name="Espace réservé du numéro de diapositive 4"/>
          <p:cNvSpPr>
            <a:spLocks noGrp="1"/>
          </p:cNvSpPr>
          <p:nvPr>
            <p:ph type="sldNum" sz="quarter" idx="5"/>
          </p:nvPr>
        </p:nvSpPr>
        <p:spPr>
          <a:xfrm>
            <a:off x="1" y="9485352"/>
            <a:ext cx="543854" cy="277524"/>
          </a:xfrm>
          <a:prstGeom prst="rect">
            <a:avLst/>
          </a:prstGeom>
        </p:spPr>
        <p:txBody>
          <a:bodyPr vert="horz" lIns="91440" tIns="45720" rIns="91440" bIns="45720" rtlCol="0" anchor="ctr"/>
          <a:lstStyle>
            <a:lvl1pPr algn="r">
              <a:defRPr sz="1200"/>
            </a:lvl1pPr>
          </a:lstStyle>
          <a:p>
            <a:fld id="{305287CA-3E72-4A91-B59B-B69F40801570}" type="slidenum">
              <a:rPr lang="en-GB" sz="1100" smtClean="0"/>
              <a:pPr/>
              <a:t>‹#›</a:t>
            </a:fld>
            <a:endParaRPr lang="en-GB" sz="1100" dirty="0"/>
          </a:p>
        </p:txBody>
      </p:sp>
      <p:cxnSp>
        <p:nvCxnSpPr>
          <p:cNvPr id="18" name="Connecteur droit 17"/>
          <p:cNvCxnSpPr/>
          <p:nvPr/>
        </p:nvCxnSpPr>
        <p:spPr>
          <a:xfrm>
            <a:off x="526791" y="9584396"/>
            <a:ext cx="0" cy="107206"/>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13" name="Imag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6373390" y="9524515"/>
            <a:ext cx="298235" cy="218209"/>
          </a:xfrm>
          <a:prstGeom prst="rect">
            <a:avLst/>
          </a:prstGeom>
        </p:spPr>
      </p:pic>
    </p:spTree>
    <p:extLst>
      <p:ext uri="{BB962C8B-B14F-4D97-AF65-F5344CB8AC3E}">
        <p14:creationId xmlns:p14="http://schemas.microsoft.com/office/powerpoint/2010/main" val="3374493096"/>
      </p:ext>
    </p:extLst>
  </p:cSld>
  <p:clrMap bg1="lt1" tx1="dk1" bg2="lt2" tx2="dk2" accent1="accent1" accent2="accent2" accent3="accent3" accent4="accent4" accent5="accent5" accent6="accent6" hlink="hlink" folHlink="folHlink"/>
  <p:hf hdr="0"/>
  <p:notesStyle>
    <a:lvl1pPr marL="88900" indent="-88900" algn="l" defTabSz="626913" rtl="0" eaLnBrk="1" latinLnBrk="0" hangingPunct="1">
      <a:buClr>
        <a:schemeClr val="accent1"/>
      </a:buClr>
      <a:buFont typeface="Arial" panose="020B0604020202020204" pitchFamily="34" charset="0"/>
      <a:buChar char="•"/>
      <a:defRPr sz="800" kern="1200">
        <a:solidFill>
          <a:schemeClr val="tx1"/>
        </a:solidFill>
        <a:latin typeface="+mn-lt"/>
        <a:ea typeface="+mn-ea"/>
        <a:cs typeface="+mn-cs"/>
      </a:defRPr>
    </a:lvl1pPr>
    <a:lvl2pPr marL="177800" indent="-80963" algn="l" defTabSz="626913" rtl="0" eaLnBrk="1" latinLnBrk="0" hangingPunct="1">
      <a:buFont typeface="Arial" panose="020B0604020202020204" pitchFamily="34" charset="0"/>
      <a:buChar char="•"/>
      <a:defRPr sz="800" kern="1200">
        <a:solidFill>
          <a:schemeClr val="tx1"/>
        </a:solidFill>
        <a:latin typeface="+mn-lt"/>
        <a:ea typeface="+mn-ea"/>
        <a:cs typeface="+mn-cs"/>
      </a:defRPr>
    </a:lvl2pPr>
    <a:lvl3pPr marL="260350" indent="-85725"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3pPr>
    <a:lvl4pPr marL="349250" indent="-82550"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4pPr>
    <a:lvl5pPr marL="444500" indent="-80963"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5pPr>
    <a:lvl6pPr marL="1567282" algn="l" defTabSz="626913" rtl="0" eaLnBrk="1" latinLnBrk="0" hangingPunct="1">
      <a:defRPr sz="800" kern="1200">
        <a:solidFill>
          <a:schemeClr val="tx1"/>
        </a:solidFill>
        <a:latin typeface="+mn-lt"/>
        <a:ea typeface="+mn-ea"/>
        <a:cs typeface="+mn-cs"/>
      </a:defRPr>
    </a:lvl6pPr>
    <a:lvl7pPr marL="1880738" algn="l" defTabSz="626913" rtl="0" eaLnBrk="1" latinLnBrk="0" hangingPunct="1">
      <a:defRPr sz="800" kern="1200">
        <a:solidFill>
          <a:schemeClr val="tx1"/>
        </a:solidFill>
        <a:latin typeface="+mn-lt"/>
        <a:ea typeface="+mn-ea"/>
        <a:cs typeface="+mn-cs"/>
      </a:defRPr>
    </a:lvl7pPr>
    <a:lvl8pPr marL="2194194" algn="l" defTabSz="626913" rtl="0" eaLnBrk="1" latinLnBrk="0" hangingPunct="1">
      <a:defRPr sz="800" kern="1200">
        <a:solidFill>
          <a:schemeClr val="tx1"/>
        </a:solidFill>
        <a:latin typeface="+mn-lt"/>
        <a:ea typeface="+mn-ea"/>
        <a:cs typeface="+mn-cs"/>
      </a:defRPr>
    </a:lvl8pPr>
    <a:lvl9pPr marL="2507651" algn="l" defTabSz="626913"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Snakke om forskjeller og likheter mellom</a:t>
            </a:r>
            <a:r>
              <a:rPr lang="nb-NO" baseline="0" dirty="0"/>
              <a:t> test i IM og </a:t>
            </a:r>
            <a:r>
              <a:rPr lang="nb-NO" baseline="0" dirty="0" err="1"/>
              <a:t>Apps</a:t>
            </a:r>
            <a:endParaRPr lang="nb-NO" baseline="0" dirty="0"/>
          </a:p>
          <a:p>
            <a:r>
              <a:rPr lang="nb-NO" baseline="0" dirty="0"/>
              <a:t>Nevne kort om prosjekter, kommer tilbake til det</a:t>
            </a:r>
          </a:p>
          <a:p>
            <a:endParaRPr lang="nb-NO" dirty="0"/>
          </a:p>
        </p:txBody>
      </p:sp>
      <p:sp>
        <p:nvSpPr>
          <p:cNvPr id="4" name="Date Placeholder 3"/>
          <p:cNvSpPr>
            <a:spLocks noGrp="1"/>
          </p:cNvSpPr>
          <p:nvPr>
            <p:ph type="dt" idx="10"/>
          </p:nvPr>
        </p:nvSpPr>
        <p:spPr/>
        <p:txBody>
          <a:bodyPr/>
          <a:lstStyle/>
          <a:p>
            <a:fld id="{770C8F9D-1493-4B2D-AD80-FA3963DF067D}" type="datetime1">
              <a:rPr lang="fr-FR" smtClean="0"/>
              <a:t>14/08/2018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a:t>
            </a:fld>
            <a:endParaRPr lang="en-GB" sz="1100" dirty="0"/>
          </a:p>
        </p:txBody>
      </p:sp>
    </p:spTree>
    <p:extLst>
      <p:ext uri="{BB962C8B-B14F-4D97-AF65-F5344CB8AC3E}">
        <p14:creationId xmlns:p14="http://schemas.microsoft.com/office/powerpoint/2010/main" val="6603304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24B039F3-D680-43EF-8FBB-7ED417A62A4D}" type="datetime1">
              <a:rPr lang="fr-FR" smtClean="0"/>
              <a:t>14/08/2018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21</a:t>
            </a:fld>
            <a:endParaRPr lang="en-GB" sz="1100"/>
          </a:p>
        </p:txBody>
      </p:sp>
    </p:spTree>
    <p:extLst>
      <p:ext uri="{BB962C8B-B14F-4D97-AF65-F5344CB8AC3E}">
        <p14:creationId xmlns:p14="http://schemas.microsoft.com/office/powerpoint/2010/main" val="11705843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Sofia</a:t>
            </a:r>
          </a:p>
          <a:p>
            <a:endParaRPr lang="nb-NO"/>
          </a:p>
          <a:p>
            <a:r>
              <a:rPr lang="nb-NO"/>
              <a:t>Testpolicy,</a:t>
            </a:r>
            <a:r>
              <a:rPr lang="nb-NO" baseline="0"/>
              <a:t> hvorfor? tester organisasjonen – </a:t>
            </a:r>
            <a:r>
              <a:rPr lang="nb-NO" baseline="0" err="1"/>
              <a:t>oberoende</a:t>
            </a:r>
            <a:r>
              <a:rPr lang="nb-NO" baseline="0"/>
              <a:t> av prosjekt – filosofi, mål, </a:t>
            </a:r>
            <a:r>
              <a:rPr lang="nb-NO" baseline="0" err="1"/>
              <a:t>vision</a:t>
            </a:r>
            <a:endParaRPr lang="nb-NO" baseline="0"/>
          </a:p>
          <a:p>
            <a:r>
              <a:rPr lang="nb-NO" baseline="0"/>
              <a:t>Teststrategi –hvordan? , høy-nivå beskrivelse av hvordan teste (bør være prosjekt uavhengig innen samme organisasjon men er som oftest ikke det)</a:t>
            </a:r>
          </a:p>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nb-NO" baseline="0"/>
              <a:t>Testplan - implementerer strategien i aktiviterer, kommer ofte i to deler høy-nivå/master- og nivåtestplan – test for et spesifikt projekt, </a:t>
            </a:r>
          </a:p>
          <a:p>
            <a:r>
              <a:rPr lang="nb-NO" baseline="0"/>
              <a:t>Testrapport – beskriver resultatet av testingen, kan også komme i to deler. Høy-nivå/overall, og nivåtestrapport – rapport for et spesifikt prosjekt</a:t>
            </a:r>
          </a:p>
        </p:txBody>
      </p:sp>
      <p:sp>
        <p:nvSpPr>
          <p:cNvPr id="4" name="Date Placeholder 3"/>
          <p:cNvSpPr>
            <a:spLocks noGrp="1"/>
          </p:cNvSpPr>
          <p:nvPr>
            <p:ph type="dt" idx="10"/>
          </p:nvPr>
        </p:nvSpPr>
        <p:spPr/>
        <p:txBody>
          <a:bodyPr/>
          <a:lstStyle/>
          <a:p>
            <a:fld id="{18B392C6-8B2F-43CF-9A5E-D1109B4679DE}" type="datetime1">
              <a:rPr lang="fr-FR" smtClean="0"/>
              <a:t>14/08/2018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23</a:t>
            </a:fld>
            <a:endParaRPr lang="en-GB" sz="1100"/>
          </a:p>
        </p:txBody>
      </p:sp>
    </p:spTree>
    <p:extLst>
      <p:ext uri="{BB962C8B-B14F-4D97-AF65-F5344CB8AC3E}">
        <p14:creationId xmlns:p14="http://schemas.microsoft.com/office/powerpoint/2010/main" val="3507830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Sofia</a:t>
            </a:r>
          </a:p>
          <a:p>
            <a:endParaRPr lang="nb-NO"/>
          </a:p>
          <a:p>
            <a:r>
              <a:rPr lang="nb-NO"/>
              <a:t>Testpolicy,</a:t>
            </a:r>
            <a:r>
              <a:rPr lang="nb-NO" baseline="0"/>
              <a:t> hvorfor? tester organisasjonen – </a:t>
            </a:r>
            <a:r>
              <a:rPr lang="nb-NO" baseline="0" err="1"/>
              <a:t>oberoende</a:t>
            </a:r>
            <a:r>
              <a:rPr lang="nb-NO" baseline="0"/>
              <a:t> av prosjekt – filosofi, mål, </a:t>
            </a:r>
            <a:r>
              <a:rPr lang="nb-NO" baseline="0" err="1"/>
              <a:t>vision</a:t>
            </a:r>
            <a:endParaRPr lang="nb-NO" baseline="0"/>
          </a:p>
          <a:p>
            <a:r>
              <a:rPr lang="nb-NO" baseline="0"/>
              <a:t>Teststrategi –hvordan? , høy-nivå beskrivelse av hvordan teste (bør være prosjekt uavhengig innen samme organisasjon men er som oftest ikke det)</a:t>
            </a:r>
          </a:p>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nb-NO" baseline="0"/>
              <a:t>Testplan - implementerer strategien i aktiviterer, kommer ofte i to deler høy-nivå/master- og nivåtestplan – test for et spesifikt projekt, </a:t>
            </a:r>
          </a:p>
          <a:p>
            <a:r>
              <a:rPr lang="nb-NO" baseline="0"/>
              <a:t>Testrapport – beskriver resultatet av testingen, kan også komme i to deler. Høy-nivå/overall, og nivåtestrapport – rapport for et spesifikt prosjekt</a:t>
            </a:r>
          </a:p>
        </p:txBody>
      </p:sp>
      <p:sp>
        <p:nvSpPr>
          <p:cNvPr id="4" name="Date Placeholder 3"/>
          <p:cNvSpPr>
            <a:spLocks noGrp="1"/>
          </p:cNvSpPr>
          <p:nvPr>
            <p:ph type="dt" idx="10"/>
          </p:nvPr>
        </p:nvSpPr>
        <p:spPr/>
        <p:txBody>
          <a:bodyPr/>
          <a:lstStyle/>
          <a:p>
            <a:fld id="{18B392C6-8B2F-43CF-9A5E-D1109B4679DE}" type="datetime1">
              <a:rPr lang="fr-FR" smtClean="0"/>
              <a:t>14/08/2018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24</a:t>
            </a:fld>
            <a:endParaRPr lang="en-GB" sz="1100"/>
          </a:p>
        </p:txBody>
      </p:sp>
    </p:spTree>
    <p:extLst>
      <p:ext uri="{BB962C8B-B14F-4D97-AF65-F5344CB8AC3E}">
        <p14:creationId xmlns:p14="http://schemas.microsoft.com/office/powerpoint/2010/main" val="3023495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Date Placeholder 3"/>
          <p:cNvSpPr>
            <a:spLocks noGrp="1"/>
          </p:cNvSpPr>
          <p:nvPr>
            <p:ph type="dt" idx="10"/>
          </p:nvPr>
        </p:nvSpPr>
        <p:spPr/>
        <p:txBody>
          <a:bodyPr/>
          <a:lstStyle/>
          <a:p>
            <a:fld id="{00FBD26B-3A21-445B-B1B6-28274CCD3889}" type="datetime1">
              <a:rPr lang="fr-FR" smtClean="0"/>
              <a:t>16/08/2018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25</a:t>
            </a:fld>
            <a:endParaRPr lang="en-GB" sz="1100"/>
          </a:p>
        </p:txBody>
      </p:sp>
    </p:spTree>
    <p:extLst>
      <p:ext uri="{BB962C8B-B14F-4D97-AF65-F5344CB8AC3E}">
        <p14:creationId xmlns:p14="http://schemas.microsoft.com/office/powerpoint/2010/main" val="35073740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err="1"/>
              <a:t>Må</a:t>
            </a:r>
            <a:r>
              <a:rPr lang="en-US" dirty="0"/>
              <a:t> </a:t>
            </a:r>
            <a:r>
              <a:rPr lang="en-US" dirty="0" err="1"/>
              <a:t>kunne</a:t>
            </a:r>
            <a:r>
              <a:rPr lang="en-US" dirty="0"/>
              <a:t> </a:t>
            </a:r>
            <a:r>
              <a:rPr lang="en-US" dirty="0" err="1"/>
              <a:t>vite</a:t>
            </a:r>
            <a:r>
              <a:rPr lang="en-US" dirty="0"/>
              <a:t> </a:t>
            </a:r>
            <a:r>
              <a:rPr lang="en-US" dirty="0" err="1"/>
              <a:t>hvilke</a:t>
            </a:r>
            <a:r>
              <a:rPr lang="en-US" dirty="0"/>
              <a:t> </a:t>
            </a:r>
            <a:r>
              <a:rPr lang="en-US" dirty="0" err="1"/>
              <a:t>aktiviteter</a:t>
            </a:r>
            <a:r>
              <a:rPr lang="en-US" dirty="0"/>
              <a:t> </a:t>
            </a:r>
            <a:r>
              <a:rPr lang="en-US" dirty="0" err="1"/>
              <a:t>inngår</a:t>
            </a:r>
            <a:r>
              <a:rPr lang="en-US" dirty="0"/>
              <a:t> I </a:t>
            </a:r>
            <a:r>
              <a:rPr lang="en-US" dirty="0" err="1"/>
              <a:t>hver</a:t>
            </a:r>
            <a:r>
              <a:rPr lang="en-US" dirty="0"/>
              <a:t> </a:t>
            </a:r>
            <a:r>
              <a:rPr lang="en-US" dirty="0" err="1"/>
              <a:t>prosess</a:t>
            </a:r>
            <a:r>
              <a:rPr lang="en-US" baseline="0" dirty="0"/>
              <a:t> </a:t>
            </a:r>
            <a:r>
              <a:rPr lang="en-US" baseline="0" dirty="0" err="1"/>
              <a:t>på</a:t>
            </a:r>
            <a:r>
              <a:rPr lang="en-US" baseline="0" dirty="0"/>
              <a:t> </a:t>
            </a:r>
            <a:r>
              <a:rPr lang="en-US" baseline="0" dirty="0" err="1"/>
              <a:t>eksamen</a:t>
            </a:r>
            <a:r>
              <a:rPr lang="en-US" baseline="0" dirty="0"/>
              <a:t>.</a:t>
            </a:r>
            <a:endParaRPr lang="en-US" dirty="0"/>
          </a:p>
        </p:txBody>
      </p:sp>
      <p:sp>
        <p:nvSpPr>
          <p:cNvPr id="4" name="Plassholder for dato 3"/>
          <p:cNvSpPr>
            <a:spLocks noGrp="1"/>
          </p:cNvSpPr>
          <p:nvPr>
            <p:ph type="dt" idx="10"/>
          </p:nvPr>
        </p:nvSpPr>
        <p:spPr/>
        <p:txBody>
          <a:bodyPr/>
          <a:lstStyle/>
          <a:p>
            <a:fld id="{174FCC30-E719-4D18-98B2-DD102A86BA32}" type="datetime1">
              <a:rPr lang="fr-FR" smtClean="0"/>
              <a:t>14/08/2018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31</a:t>
            </a:fld>
            <a:endParaRPr lang="en-GB" sz="1100" dirty="0"/>
          </a:p>
        </p:txBody>
      </p:sp>
    </p:spTree>
    <p:extLst>
      <p:ext uri="{BB962C8B-B14F-4D97-AF65-F5344CB8AC3E}">
        <p14:creationId xmlns:p14="http://schemas.microsoft.com/office/powerpoint/2010/main" val="37501268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err="1"/>
              <a:t>Krav</a:t>
            </a:r>
            <a:r>
              <a:rPr lang="en-US" dirty="0"/>
              <a:t> </a:t>
            </a:r>
            <a:r>
              <a:rPr lang="en-US" dirty="0" err="1"/>
              <a:t>kan</a:t>
            </a:r>
            <a:r>
              <a:rPr lang="en-US" dirty="0"/>
              <a:t> </a:t>
            </a:r>
            <a:r>
              <a:rPr lang="en-US" dirty="0" err="1"/>
              <a:t>være</a:t>
            </a:r>
            <a:r>
              <a:rPr lang="en-US" dirty="0"/>
              <a:t> </a:t>
            </a:r>
            <a:r>
              <a:rPr lang="en-US" dirty="0" err="1"/>
              <a:t>tekniske</a:t>
            </a:r>
            <a:r>
              <a:rPr lang="en-US" dirty="0"/>
              <a:t> </a:t>
            </a:r>
            <a:r>
              <a:rPr lang="en-US" dirty="0" err="1"/>
              <a:t>og</a:t>
            </a:r>
            <a:r>
              <a:rPr lang="en-US" dirty="0"/>
              <a:t> </a:t>
            </a:r>
            <a:r>
              <a:rPr lang="en-US" dirty="0" err="1"/>
              <a:t>funksjonelle</a:t>
            </a:r>
            <a:endParaRPr lang="en-US" dirty="0"/>
          </a:p>
          <a:p>
            <a:r>
              <a:rPr lang="en-US" dirty="0" err="1"/>
              <a:t>Produsering</a:t>
            </a:r>
            <a:r>
              <a:rPr lang="en-US" baseline="0" dirty="0"/>
              <a:t> </a:t>
            </a:r>
            <a:r>
              <a:rPr lang="en-US" baseline="0" dirty="0" err="1"/>
              <a:t>av</a:t>
            </a:r>
            <a:r>
              <a:rPr lang="en-US" baseline="0" dirty="0"/>
              <a:t> </a:t>
            </a:r>
            <a:r>
              <a:rPr lang="en-US" baseline="0" dirty="0" err="1"/>
              <a:t>testtilfeller</a:t>
            </a:r>
            <a:endParaRPr lang="en-US" baseline="0" dirty="0"/>
          </a:p>
          <a:p>
            <a:r>
              <a:rPr lang="en-US" baseline="0" dirty="0" err="1"/>
              <a:t>Testcase</a:t>
            </a:r>
            <a:r>
              <a:rPr lang="en-US" baseline="0" dirty="0"/>
              <a:t> </a:t>
            </a:r>
            <a:r>
              <a:rPr lang="en-US" baseline="0" dirty="0" err="1"/>
              <a:t>kan</a:t>
            </a:r>
            <a:r>
              <a:rPr lang="en-US" baseline="0" dirty="0"/>
              <a:t> </a:t>
            </a:r>
            <a:r>
              <a:rPr lang="en-US" baseline="0" dirty="0" err="1"/>
              <a:t>være</a:t>
            </a:r>
            <a:r>
              <a:rPr lang="en-US" baseline="0" dirty="0"/>
              <a:t> </a:t>
            </a:r>
            <a:r>
              <a:rPr lang="en-US" baseline="0" dirty="0" err="1"/>
              <a:t>manuelle</a:t>
            </a:r>
            <a:r>
              <a:rPr lang="en-US" baseline="0" dirty="0"/>
              <a:t> </a:t>
            </a:r>
            <a:r>
              <a:rPr lang="en-US" baseline="0" dirty="0" err="1"/>
              <a:t>og</a:t>
            </a:r>
            <a:r>
              <a:rPr lang="en-US" baseline="0" dirty="0"/>
              <a:t> </a:t>
            </a:r>
            <a:r>
              <a:rPr lang="en-US" baseline="0" dirty="0" err="1"/>
              <a:t>automatiske</a:t>
            </a:r>
            <a:endParaRPr lang="en-US" dirty="0"/>
          </a:p>
        </p:txBody>
      </p:sp>
      <p:sp>
        <p:nvSpPr>
          <p:cNvPr id="4" name="Plassholder for dato 3"/>
          <p:cNvSpPr>
            <a:spLocks noGrp="1"/>
          </p:cNvSpPr>
          <p:nvPr>
            <p:ph type="dt" idx="10"/>
          </p:nvPr>
        </p:nvSpPr>
        <p:spPr/>
        <p:txBody>
          <a:bodyPr/>
          <a:lstStyle/>
          <a:p>
            <a:fld id="{017FC194-683A-45C2-8F74-1BFD251EAFA6}" type="datetime1">
              <a:rPr lang="fr-FR" smtClean="0"/>
              <a:t>16/08/2018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33</a:t>
            </a:fld>
            <a:endParaRPr lang="en-GB" sz="1100" dirty="0"/>
          </a:p>
        </p:txBody>
      </p:sp>
    </p:spTree>
    <p:extLst>
      <p:ext uri="{BB962C8B-B14F-4D97-AF65-F5344CB8AC3E}">
        <p14:creationId xmlns:p14="http://schemas.microsoft.com/office/powerpoint/2010/main" val="9846487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Input </a:t>
            </a:r>
            <a:r>
              <a:rPr lang="en-US" dirty="0" err="1"/>
              <a:t>kriterier</a:t>
            </a:r>
            <a:r>
              <a:rPr lang="en-US" dirty="0"/>
              <a:t>: I </a:t>
            </a:r>
            <a:r>
              <a:rPr lang="en-US" dirty="0" err="1"/>
              <a:t>testplanen</a:t>
            </a:r>
            <a:r>
              <a:rPr lang="en-US" dirty="0"/>
              <a:t> </a:t>
            </a:r>
            <a:r>
              <a:rPr lang="en-US" dirty="0" err="1"/>
              <a:t>er</a:t>
            </a:r>
            <a:r>
              <a:rPr lang="en-US" dirty="0"/>
              <a:t> </a:t>
            </a:r>
            <a:r>
              <a:rPr lang="en-US" dirty="0" err="1"/>
              <a:t>det</a:t>
            </a:r>
            <a:r>
              <a:rPr lang="en-US" dirty="0"/>
              <a:t> </a:t>
            </a:r>
            <a:r>
              <a:rPr lang="en-US" dirty="0" err="1"/>
              <a:t>listet</a:t>
            </a:r>
            <a:r>
              <a:rPr lang="en-US" dirty="0"/>
              <a:t> </a:t>
            </a:r>
            <a:r>
              <a:rPr lang="en-US" dirty="0" err="1"/>
              <a:t>opp</a:t>
            </a:r>
            <a:r>
              <a:rPr lang="en-US" dirty="0"/>
              <a:t> en </a:t>
            </a:r>
            <a:r>
              <a:rPr lang="en-US" dirty="0" err="1"/>
              <a:t>rekke</a:t>
            </a:r>
            <a:r>
              <a:rPr lang="en-US" dirty="0"/>
              <a:t> </a:t>
            </a:r>
            <a:r>
              <a:rPr lang="en-US" dirty="0" err="1"/>
              <a:t>kriterier</a:t>
            </a:r>
            <a:r>
              <a:rPr lang="en-US" dirty="0"/>
              <a:t> for å </a:t>
            </a:r>
            <a:r>
              <a:rPr lang="en-US" dirty="0" err="1"/>
              <a:t>kunne</a:t>
            </a:r>
            <a:r>
              <a:rPr lang="en-US" dirty="0"/>
              <a:t> </a:t>
            </a:r>
            <a:r>
              <a:rPr lang="en-US" dirty="0" err="1"/>
              <a:t>starte</a:t>
            </a:r>
            <a:r>
              <a:rPr lang="en-US" dirty="0"/>
              <a:t> å </a:t>
            </a:r>
            <a:r>
              <a:rPr lang="en-US" dirty="0" err="1"/>
              <a:t>teste</a:t>
            </a:r>
            <a:r>
              <a:rPr lang="en-US" dirty="0"/>
              <a:t>: </a:t>
            </a:r>
            <a:r>
              <a:rPr lang="en-US" dirty="0" err="1"/>
              <a:t>Er</a:t>
            </a:r>
            <a:r>
              <a:rPr lang="en-US" dirty="0"/>
              <a:t> alt </a:t>
            </a:r>
            <a:r>
              <a:rPr lang="en-US" dirty="0" err="1"/>
              <a:t>klart</a:t>
            </a:r>
            <a:r>
              <a:rPr lang="en-US" dirty="0"/>
              <a:t>? </a:t>
            </a:r>
            <a:r>
              <a:rPr lang="en-US" dirty="0" err="1"/>
              <a:t>Er</a:t>
            </a:r>
            <a:r>
              <a:rPr lang="en-US" baseline="0" dirty="0"/>
              <a:t> </a:t>
            </a:r>
            <a:r>
              <a:rPr lang="en-US" baseline="0" dirty="0" err="1"/>
              <a:t>testdata</a:t>
            </a:r>
            <a:r>
              <a:rPr lang="en-US" baseline="0" dirty="0"/>
              <a:t>, </a:t>
            </a:r>
            <a:r>
              <a:rPr lang="en-US" baseline="0" dirty="0" err="1"/>
              <a:t>testcaser</a:t>
            </a:r>
            <a:r>
              <a:rPr lang="en-US" baseline="0" dirty="0"/>
              <a:t>, </a:t>
            </a:r>
            <a:r>
              <a:rPr lang="en-US" baseline="0" dirty="0" err="1"/>
              <a:t>testmiljøer</a:t>
            </a:r>
            <a:r>
              <a:rPr lang="en-US" baseline="0" dirty="0"/>
              <a:t> </a:t>
            </a:r>
            <a:r>
              <a:rPr lang="en-US" baseline="0" dirty="0" err="1"/>
              <a:t>på</a:t>
            </a:r>
            <a:r>
              <a:rPr lang="en-US" baseline="0" dirty="0"/>
              <a:t> </a:t>
            </a:r>
            <a:r>
              <a:rPr lang="en-US" baseline="0" dirty="0" err="1"/>
              <a:t>plass</a:t>
            </a:r>
            <a:r>
              <a:rPr lang="en-US" baseline="0" dirty="0"/>
              <a:t>? </a:t>
            </a:r>
          </a:p>
          <a:p>
            <a:r>
              <a:rPr lang="en-US" baseline="0" dirty="0"/>
              <a:t>I </a:t>
            </a:r>
            <a:r>
              <a:rPr lang="en-US" baseline="0" dirty="0" err="1"/>
              <a:t>tilfeller</a:t>
            </a:r>
            <a:r>
              <a:rPr lang="en-US" baseline="0" dirty="0"/>
              <a:t> der </a:t>
            </a:r>
            <a:r>
              <a:rPr lang="en-US" baseline="0" dirty="0" err="1"/>
              <a:t>det</a:t>
            </a:r>
            <a:r>
              <a:rPr lang="en-US" baseline="0" dirty="0"/>
              <a:t> </a:t>
            </a:r>
            <a:r>
              <a:rPr lang="en-US" baseline="0" dirty="0" err="1"/>
              <a:t>er</a:t>
            </a:r>
            <a:r>
              <a:rPr lang="en-US" baseline="0" dirty="0"/>
              <a:t> </a:t>
            </a:r>
            <a:r>
              <a:rPr lang="en-US" baseline="0" dirty="0" err="1"/>
              <a:t>snakk</a:t>
            </a:r>
            <a:r>
              <a:rPr lang="en-US" baseline="0" dirty="0"/>
              <a:t> </a:t>
            </a:r>
            <a:r>
              <a:rPr lang="en-US" baseline="0" dirty="0" err="1"/>
              <a:t>om</a:t>
            </a:r>
            <a:r>
              <a:rPr lang="en-US" baseline="0" dirty="0"/>
              <a:t> </a:t>
            </a:r>
            <a:r>
              <a:rPr lang="en-US" baseline="0" dirty="0" err="1"/>
              <a:t>akseptansetest</a:t>
            </a:r>
            <a:r>
              <a:rPr lang="en-US" baseline="0" dirty="0"/>
              <a:t>, </a:t>
            </a:r>
            <a:r>
              <a:rPr lang="en-US" baseline="0" dirty="0" err="1"/>
              <a:t>har</a:t>
            </a:r>
            <a:r>
              <a:rPr lang="en-US" baseline="0" dirty="0"/>
              <a:t> </a:t>
            </a:r>
            <a:r>
              <a:rPr lang="en-US" baseline="0" dirty="0" err="1"/>
              <a:t>leveransen</a:t>
            </a:r>
            <a:r>
              <a:rPr lang="en-US" baseline="0" dirty="0"/>
              <a:t> </a:t>
            </a:r>
            <a:r>
              <a:rPr lang="en-US" baseline="0" dirty="0" err="1"/>
              <a:t>fra</a:t>
            </a:r>
            <a:r>
              <a:rPr lang="en-US" baseline="0" dirty="0"/>
              <a:t> </a:t>
            </a:r>
            <a:r>
              <a:rPr lang="en-US" baseline="0" dirty="0" err="1"/>
              <a:t>leverandøren</a:t>
            </a:r>
            <a:r>
              <a:rPr lang="en-US" baseline="0" dirty="0"/>
              <a:t> </a:t>
            </a:r>
            <a:r>
              <a:rPr lang="en-US" baseline="0" dirty="0" err="1"/>
              <a:t>møtt</a:t>
            </a:r>
            <a:r>
              <a:rPr lang="en-US" baseline="0" dirty="0"/>
              <a:t> </a:t>
            </a:r>
            <a:r>
              <a:rPr lang="en-US" baseline="0" dirty="0" err="1"/>
              <a:t>våre</a:t>
            </a:r>
            <a:r>
              <a:rPr lang="en-US" baseline="0" dirty="0"/>
              <a:t> </a:t>
            </a:r>
            <a:r>
              <a:rPr lang="en-US" baseline="0" dirty="0" err="1"/>
              <a:t>krav</a:t>
            </a:r>
            <a:r>
              <a:rPr lang="en-US" baseline="0" dirty="0"/>
              <a:t> </a:t>
            </a:r>
            <a:r>
              <a:rPr lang="en-US" baseline="0" dirty="0" err="1"/>
              <a:t>til</a:t>
            </a:r>
            <a:r>
              <a:rPr lang="en-US" baseline="0" dirty="0"/>
              <a:t> </a:t>
            </a:r>
            <a:r>
              <a:rPr lang="en-US" baseline="0" dirty="0" err="1"/>
              <a:t>kvalitet</a:t>
            </a:r>
            <a:r>
              <a:rPr lang="en-US" baseline="0" dirty="0"/>
              <a:t> </a:t>
            </a:r>
            <a:r>
              <a:rPr lang="en-US" baseline="0" dirty="0" err="1"/>
              <a:t>slik</a:t>
            </a:r>
            <a:r>
              <a:rPr lang="en-US" baseline="0" dirty="0"/>
              <a:t> at vi </a:t>
            </a:r>
            <a:r>
              <a:rPr lang="en-US" baseline="0" dirty="0" err="1"/>
              <a:t>kan</a:t>
            </a:r>
            <a:r>
              <a:rPr lang="en-US" baseline="0" dirty="0"/>
              <a:t> </a:t>
            </a:r>
            <a:r>
              <a:rPr lang="en-US" baseline="0" dirty="0" err="1"/>
              <a:t>starte</a:t>
            </a:r>
            <a:r>
              <a:rPr lang="en-US" baseline="0" dirty="0"/>
              <a:t> </a:t>
            </a:r>
            <a:r>
              <a:rPr lang="en-US" baseline="0" dirty="0" err="1"/>
              <a:t>vår</a:t>
            </a:r>
            <a:r>
              <a:rPr lang="en-US" baseline="0" dirty="0"/>
              <a:t> test?  </a:t>
            </a:r>
            <a:endParaRPr lang="en-US" dirty="0"/>
          </a:p>
        </p:txBody>
      </p:sp>
      <p:sp>
        <p:nvSpPr>
          <p:cNvPr id="4" name="Plassholder for dato 3"/>
          <p:cNvSpPr>
            <a:spLocks noGrp="1"/>
          </p:cNvSpPr>
          <p:nvPr>
            <p:ph type="dt" idx="10"/>
          </p:nvPr>
        </p:nvSpPr>
        <p:spPr/>
        <p:txBody>
          <a:bodyPr/>
          <a:lstStyle/>
          <a:p>
            <a:fld id="{8F30972E-FBA8-4568-A9C8-472267350494}" type="datetime1">
              <a:rPr lang="fr-FR" smtClean="0"/>
              <a:t>14/08/2018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34</a:t>
            </a:fld>
            <a:endParaRPr lang="en-GB" sz="1100" dirty="0"/>
          </a:p>
        </p:txBody>
      </p:sp>
    </p:spTree>
    <p:extLst>
      <p:ext uri="{BB962C8B-B14F-4D97-AF65-F5344CB8AC3E}">
        <p14:creationId xmlns:p14="http://schemas.microsoft.com/office/powerpoint/2010/main" val="260259538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Evaluation of Exit criteria: </a:t>
            </a:r>
            <a:r>
              <a:rPr lang="en-US" dirty="0" err="1"/>
              <a:t>kriterier</a:t>
            </a:r>
            <a:r>
              <a:rPr lang="en-US" dirty="0"/>
              <a:t> </a:t>
            </a:r>
            <a:r>
              <a:rPr lang="en-US" dirty="0" err="1"/>
              <a:t>satt</a:t>
            </a:r>
            <a:r>
              <a:rPr lang="en-US" dirty="0"/>
              <a:t> I </a:t>
            </a:r>
            <a:r>
              <a:rPr lang="en-US" dirty="0" err="1"/>
              <a:t>testplanen</a:t>
            </a:r>
            <a:r>
              <a:rPr lang="en-US" dirty="0"/>
              <a:t>: </a:t>
            </a:r>
            <a:r>
              <a:rPr lang="en-US" dirty="0" err="1"/>
              <a:t>hvor</a:t>
            </a:r>
            <a:r>
              <a:rPr lang="en-US" dirty="0"/>
              <a:t> mange bugs </a:t>
            </a:r>
            <a:r>
              <a:rPr lang="en-US" dirty="0" err="1"/>
              <a:t>kan</a:t>
            </a:r>
            <a:r>
              <a:rPr lang="en-US" dirty="0"/>
              <a:t> vi </a:t>
            </a:r>
            <a:r>
              <a:rPr lang="en-US" dirty="0" err="1"/>
              <a:t>leve</a:t>
            </a:r>
            <a:r>
              <a:rPr lang="en-US" dirty="0"/>
              <a:t> med, </a:t>
            </a:r>
            <a:r>
              <a:rPr lang="en-US" dirty="0" err="1"/>
              <a:t>er</a:t>
            </a:r>
            <a:r>
              <a:rPr lang="en-US" baseline="0" dirty="0"/>
              <a:t> </a:t>
            </a:r>
            <a:r>
              <a:rPr lang="en-US" baseline="0" dirty="0" err="1"/>
              <a:t>antall</a:t>
            </a:r>
            <a:r>
              <a:rPr lang="en-US" baseline="0" dirty="0"/>
              <a:t> </a:t>
            </a:r>
            <a:r>
              <a:rPr lang="en-US" baseline="0" dirty="0" err="1"/>
              <a:t>testcase</a:t>
            </a:r>
            <a:r>
              <a:rPr lang="en-US" baseline="0" dirty="0"/>
              <a:t> vi </a:t>
            </a:r>
            <a:r>
              <a:rPr lang="en-US" baseline="0" dirty="0" err="1"/>
              <a:t>fikk</a:t>
            </a:r>
            <a:r>
              <a:rPr lang="en-US" baseline="0" dirty="0"/>
              <a:t> </a:t>
            </a:r>
            <a:r>
              <a:rPr lang="en-US" baseline="0" dirty="0" err="1"/>
              <a:t>kjørt</a:t>
            </a:r>
            <a:r>
              <a:rPr lang="en-US" baseline="0" dirty="0"/>
              <a:t> </a:t>
            </a:r>
            <a:r>
              <a:rPr lang="en-US" baseline="0" dirty="0" err="1"/>
              <a:t>før</a:t>
            </a:r>
            <a:r>
              <a:rPr lang="en-US" baseline="0" dirty="0"/>
              <a:t> </a:t>
            </a:r>
            <a:r>
              <a:rPr lang="en-US" baseline="0" dirty="0" err="1"/>
              <a:t>fristen</a:t>
            </a:r>
            <a:r>
              <a:rPr lang="en-US" baseline="0" dirty="0"/>
              <a:t> </a:t>
            </a:r>
            <a:r>
              <a:rPr lang="en-US" baseline="0" dirty="0" err="1"/>
              <a:t>gikk</a:t>
            </a:r>
            <a:r>
              <a:rPr lang="en-US" baseline="0" dirty="0"/>
              <a:t> </a:t>
            </a:r>
            <a:r>
              <a:rPr lang="en-US" baseline="0" dirty="0" err="1"/>
              <a:t>ut</a:t>
            </a:r>
            <a:r>
              <a:rPr lang="en-US" baseline="0" dirty="0"/>
              <a:t> </a:t>
            </a:r>
            <a:r>
              <a:rPr lang="en-US" baseline="0" dirty="0" err="1"/>
              <a:t>nok</a:t>
            </a:r>
            <a:r>
              <a:rPr lang="en-US" baseline="0" dirty="0"/>
              <a:t> for å </a:t>
            </a:r>
            <a:r>
              <a:rPr lang="en-US" baseline="0" dirty="0" err="1"/>
              <a:t>kunne</a:t>
            </a:r>
            <a:r>
              <a:rPr lang="en-US" baseline="0" dirty="0"/>
              <a:t> </a:t>
            </a:r>
            <a:r>
              <a:rPr lang="en-US" baseline="0" dirty="0" err="1"/>
              <a:t>si</a:t>
            </a:r>
            <a:r>
              <a:rPr lang="en-US" baseline="0" dirty="0"/>
              <a:t> </a:t>
            </a:r>
            <a:r>
              <a:rPr lang="en-US" baseline="0" dirty="0" err="1"/>
              <a:t>noe</a:t>
            </a:r>
            <a:r>
              <a:rPr lang="en-US" baseline="0" dirty="0"/>
              <a:t> </a:t>
            </a:r>
            <a:r>
              <a:rPr lang="en-US" baseline="0" dirty="0" err="1"/>
              <a:t>om</a:t>
            </a:r>
            <a:r>
              <a:rPr lang="en-US" baseline="0" dirty="0"/>
              <a:t> </a:t>
            </a:r>
            <a:r>
              <a:rPr lang="en-US" baseline="0" dirty="0" err="1"/>
              <a:t>kvaliteten</a:t>
            </a:r>
            <a:r>
              <a:rPr lang="en-US" baseline="0" dirty="0"/>
              <a:t>? </a:t>
            </a:r>
            <a:r>
              <a:rPr lang="en-US" baseline="0" dirty="0" err="1"/>
              <a:t>Trenger</a:t>
            </a:r>
            <a:r>
              <a:rPr lang="en-US" baseline="0" dirty="0"/>
              <a:t> vi </a:t>
            </a:r>
            <a:r>
              <a:rPr lang="en-US" baseline="0" dirty="0" err="1"/>
              <a:t>mer</a:t>
            </a:r>
            <a:r>
              <a:rPr lang="en-US" baseline="0" dirty="0"/>
              <a:t> testing </a:t>
            </a:r>
            <a:r>
              <a:rPr lang="en-US" baseline="0" dirty="0" err="1"/>
              <a:t>og</a:t>
            </a:r>
            <a:r>
              <a:rPr lang="en-US" baseline="0" dirty="0"/>
              <a:t> </a:t>
            </a:r>
            <a:r>
              <a:rPr lang="en-US" baseline="0" dirty="0" err="1"/>
              <a:t>dermed</a:t>
            </a:r>
            <a:r>
              <a:rPr lang="en-US" baseline="0" dirty="0"/>
              <a:t> matte </a:t>
            </a:r>
            <a:r>
              <a:rPr lang="en-US" baseline="0" dirty="0" err="1"/>
              <a:t>utsette</a:t>
            </a:r>
            <a:r>
              <a:rPr lang="en-US" baseline="0" dirty="0"/>
              <a:t> </a:t>
            </a:r>
            <a:r>
              <a:rPr lang="en-US" baseline="0" dirty="0" err="1"/>
              <a:t>produksjonssetting</a:t>
            </a:r>
            <a:r>
              <a:rPr lang="en-US" baseline="0" dirty="0"/>
              <a:t>? </a:t>
            </a:r>
          </a:p>
          <a:p>
            <a:r>
              <a:rPr lang="en-US" baseline="0" dirty="0" err="1"/>
              <a:t>Skrive</a:t>
            </a:r>
            <a:r>
              <a:rPr lang="en-US" baseline="0" dirty="0"/>
              <a:t> </a:t>
            </a:r>
            <a:r>
              <a:rPr lang="en-US" baseline="0" dirty="0" err="1"/>
              <a:t>testrapport</a:t>
            </a:r>
            <a:endParaRPr lang="en-US" dirty="0"/>
          </a:p>
        </p:txBody>
      </p:sp>
      <p:sp>
        <p:nvSpPr>
          <p:cNvPr id="4" name="Plassholder for dato 3"/>
          <p:cNvSpPr>
            <a:spLocks noGrp="1"/>
          </p:cNvSpPr>
          <p:nvPr>
            <p:ph type="dt" idx="10"/>
          </p:nvPr>
        </p:nvSpPr>
        <p:spPr/>
        <p:txBody>
          <a:bodyPr/>
          <a:lstStyle/>
          <a:p>
            <a:fld id="{9BE91BBA-957F-4F07-AF55-3548B416AFFC}" type="datetime1">
              <a:rPr lang="fr-FR" smtClean="0"/>
              <a:t>16/08/2018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35</a:t>
            </a:fld>
            <a:endParaRPr lang="en-GB" sz="1100" dirty="0"/>
          </a:p>
        </p:txBody>
      </p:sp>
    </p:spTree>
    <p:extLst>
      <p:ext uri="{BB962C8B-B14F-4D97-AF65-F5344CB8AC3E}">
        <p14:creationId xmlns:p14="http://schemas.microsoft.com/office/powerpoint/2010/main" val="37002068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err="1"/>
              <a:t>Gjennomgang</a:t>
            </a:r>
            <a:r>
              <a:rPr lang="en-US" dirty="0"/>
              <a:t> </a:t>
            </a:r>
            <a:r>
              <a:rPr lang="en-US" dirty="0" err="1"/>
              <a:t>av</a:t>
            </a:r>
            <a:r>
              <a:rPr lang="en-US" dirty="0"/>
              <a:t> </a:t>
            </a:r>
            <a:r>
              <a:rPr lang="en-US" dirty="0" err="1"/>
              <a:t>testplan</a:t>
            </a:r>
            <a:r>
              <a:rPr lang="en-US" dirty="0"/>
              <a:t>: </a:t>
            </a:r>
            <a:r>
              <a:rPr lang="en-US" dirty="0" err="1"/>
              <a:t>Har</a:t>
            </a:r>
            <a:r>
              <a:rPr lang="en-US" dirty="0"/>
              <a:t> vi </a:t>
            </a:r>
            <a:r>
              <a:rPr lang="en-US" dirty="0" err="1"/>
              <a:t>testet</a:t>
            </a:r>
            <a:r>
              <a:rPr lang="en-US" dirty="0"/>
              <a:t> alt vi </a:t>
            </a:r>
            <a:r>
              <a:rPr lang="en-US" dirty="0" err="1"/>
              <a:t>hadde</a:t>
            </a:r>
            <a:r>
              <a:rPr lang="en-US" dirty="0"/>
              <a:t> </a:t>
            </a:r>
            <a:r>
              <a:rPr lang="en-US" dirty="0" err="1"/>
              <a:t>planlagt</a:t>
            </a:r>
            <a:r>
              <a:rPr lang="en-US" dirty="0"/>
              <a:t> å </a:t>
            </a:r>
            <a:r>
              <a:rPr lang="en-US" dirty="0" err="1"/>
              <a:t>teste</a:t>
            </a:r>
            <a:r>
              <a:rPr lang="en-US" dirty="0"/>
              <a:t>? </a:t>
            </a:r>
            <a:r>
              <a:rPr lang="en-US" dirty="0" err="1"/>
              <a:t>Er</a:t>
            </a:r>
            <a:r>
              <a:rPr lang="en-US" dirty="0"/>
              <a:t> vi </a:t>
            </a:r>
            <a:r>
              <a:rPr lang="en-US" dirty="0" err="1"/>
              <a:t>sikkre</a:t>
            </a:r>
            <a:r>
              <a:rPr lang="en-US" dirty="0"/>
              <a:t> </a:t>
            </a:r>
            <a:r>
              <a:rPr lang="en-US" dirty="0" err="1"/>
              <a:t>på</a:t>
            </a:r>
            <a:r>
              <a:rPr lang="en-US" dirty="0"/>
              <a:t> å </a:t>
            </a:r>
            <a:r>
              <a:rPr lang="en-US" dirty="0" err="1"/>
              <a:t>ikke</a:t>
            </a:r>
            <a:r>
              <a:rPr lang="en-US" dirty="0"/>
              <a:t> ha </a:t>
            </a:r>
            <a:r>
              <a:rPr lang="en-US" dirty="0" err="1"/>
              <a:t>glemt</a:t>
            </a:r>
            <a:r>
              <a:rPr lang="en-US" dirty="0"/>
              <a:t> </a:t>
            </a:r>
            <a:r>
              <a:rPr lang="en-US" dirty="0" err="1"/>
              <a:t>noe</a:t>
            </a:r>
            <a:r>
              <a:rPr lang="en-US" dirty="0"/>
              <a:t>?</a:t>
            </a:r>
          </a:p>
          <a:p>
            <a:r>
              <a:rPr lang="en-US" dirty="0"/>
              <a:t>Handover: </a:t>
            </a:r>
            <a:r>
              <a:rPr lang="en-US" dirty="0" err="1"/>
              <a:t>Gi</a:t>
            </a:r>
            <a:r>
              <a:rPr lang="en-US" baseline="0" dirty="0"/>
              <a:t> </a:t>
            </a:r>
            <a:r>
              <a:rPr lang="en-US" baseline="0" dirty="0" err="1"/>
              <a:t>kunden</a:t>
            </a:r>
            <a:r>
              <a:rPr lang="en-US" baseline="0" dirty="0"/>
              <a:t> </a:t>
            </a:r>
            <a:r>
              <a:rPr lang="en-US" baseline="0" dirty="0" err="1"/>
              <a:t>eller</a:t>
            </a:r>
            <a:r>
              <a:rPr lang="en-US" baseline="0" dirty="0"/>
              <a:t> </a:t>
            </a:r>
            <a:r>
              <a:rPr lang="en-US" baseline="0" dirty="0" err="1"/>
              <a:t>ansvarlig</a:t>
            </a:r>
            <a:r>
              <a:rPr lang="en-US" baseline="0" dirty="0"/>
              <a:t> support </a:t>
            </a:r>
            <a:r>
              <a:rPr lang="en-US" baseline="0" dirty="0" err="1"/>
              <a:t>tilgang</a:t>
            </a:r>
            <a:r>
              <a:rPr lang="en-US" baseline="0" dirty="0"/>
              <a:t> </a:t>
            </a:r>
            <a:r>
              <a:rPr lang="en-US" baseline="0" dirty="0" err="1"/>
              <a:t>og</a:t>
            </a:r>
            <a:r>
              <a:rPr lang="en-US" baseline="0" dirty="0"/>
              <a:t> </a:t>
            </a:r>
            <a:r>
              <a:rPr lang="en-US" baseline="0" dirty="0" err="1"/>
              <a:t>eller</a:t>
            </a:r>
            <a:r>
              <a:rPr lang="en-US" baseline="0" dirty="0"/>
              <a:t> </a:t>
            </a:r>
            <a:r>
              <a:rPr lang="en-US" baseline="0" dirty="0" err="1"/>
              <a:t>eierskap</a:t>
            </a:r>
            <a:r>
              <a:rPr lang="en-US" baseline="0" dirty="0"/>
              <a:t> </a:t>
            </a:r>
            <a:r>
              <a:rPr lang="en-US" baseline="0" dirty="0" err="1"/>
              <a:t>til</a:t>
            </a:r>
            <a:r>
              <a:rPr lang="en-US" baseline="0" dirty="0"/>
              <a:t> </a:t>
            </a:r>
            <a:r>
              <a:rPr lang="en-US" baseline="0" dirty="0" err="1"/>
              <a:t>testmiljøene</a:t>
            </a:r>
            <a:r>
              <a:rPr lang="en-US" baseline="0" dirty="0"/>
              <a:t>, </a:t>
            </a:r>
            <a:r>
              <a:rPr lang="en-US" baseline="0" dirty="0" err="1"/>
              <a:t>gi</a:t>
            </a:r>
            <a:r>
              <a:rPr lang="en-US" baseline="0" dirty="0"/>
              <a:t> </a:t>
            </a:r>
            <a:r>
              <a:rPr lang="en-US" baseline="0" dirty="0" err="1"/>
              <a:t>dem</a:t>
            </a:r>
            <a:r>
              <a:rPr lang="en-US" baseline="0" dirty="0"/>
              <a:t> bade </a:t>
            </a:r>
            <a:r>
              <a:rPr lang="en-US" baseline="0" dirty="0" err="1"/>
              <a:t>funksjonelle</a:t>
            </a:r>
            <a:r>
              <a:rPr lang="en-US" baseline="0" dirty="0"/>
              <a:t> </a:t>
            </a:r>
            <a:r>
              <a:rPr lang="en-US" baseline="0" dirty="0" err="1"/>
              <a:t>testcase</a:t>
            </a:r>
            <a:r>
              <a:rPr lang="en-US" baseline="0" dirty="0"/>
              <a:t> </a:t>
            </a:r>
            <a:r>
              <a:rPr lang="en-US" baseline="0" dirty="0" err="1"/>
              <a:t>og</a:t>
            </a:r>
            <a:r>
              <a:rPr lang="en-US" baseline="0" dirty="0"/>
              <a:t> </a:t>
            </a:r>
            <a:r>
              <a:rPr lang="en-US" baseline="0" dirty="0" err="1"/>
              <a:t>automatiserte</a:t>
            </a:r>
            <a:r>
              <a:rPr lang="en-US" baseline="0" dirty="0"/>
              <a:t> </a:t>
            </a:r>
            <a:r>
              <a:rPr lang="en-US" baseline="0" dirty="0" err="1"/>
              <a:t>regresjonstester</a:t>
            </a:r>
            <a:r>
              <a:rPr lang="en-US" baseline="0" dirty="0"/>
              <a:t> for å </a:t>
            </a:r>
            <a:r>
              <a:rPr lang="en-US" baseline="0" dirty="0" err="1"/>
              <a:t>kunne</a:t>
            </a:r>
            <a:r>
              <a:rPr lang="en-US" baseline="0" dirty="0"/>
              <a:t> </a:t>
            </a:r>
            <a:r>
              <a:rPr lang="en-US" baseline="0" dirty="0" err="1"/>
              <a:t>vedlikeholde</a:t>
            </a:r>
            <a:r>
              <a:rPr lang="en-US" baseline="0" dirty="0"/>
              <a:t> </a:t>
            </a:r>
            <a:r>
              <a:rPr lang="en-US" baseline="0" dirty="0" err="1"/>
              <a:t>funksjonaliteten</a:t>
            </a:r>
            <a:r>
              <a:rPr lang="en-US" baseline="0" dirty="0"/>
              <a:t>. </a:t>
            </a:r>
          </a:p>
          <a:p>
            <a:endParaRPr lang="en-US" baseline="0" dirty="0"/>
          </a:p>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baseline="0" dirty="0" err="1"/>
              <a:t>Evaluering</a:t>
            </a:r>
            <a:r>
              <a:rPr lang="en-US" baseline="0" dirty="0"/>
              <a:t> </a:t>
            </a:r>
            <a:r>
              <a:rPr lang="en-US" baseline="0" dirty="0" err="1"/>
              <a:t>av</a:t>
            </a:r>
            <a:r>
              <a:rPr lang="en-US" baseline="0" dirty="0"/>
              <a:t> </a:t>
            </a:r>
            <a:r>
              <a:rPr lang="en-US" baseline="0" dirty="0" err="1"/>
              <a:t>testingen</a:t>
            </a:r>
            <a:r>
              <a:rPr lang="en-US" baseline="0" dirty="0"/>
              <a:t> </a:t>
            </a:r>
            <a:r>
              <a:rPr lang="en-US" baseline="0" dirty="0" err="1"/>
              <a:t>generelt</a:t>
            </a:r>
            <a:r>
              <a:rPr lang="en-US" baseline="0" dirty="0"/>
              <a:t>: </a:t>
            </a:r>
            <a:r>
              <a:rPr lang="en-US" baseline="0" dirty="0" err="1"/>
              <a:t>tyværr</a:t>
            </a:r>
            <a:r>
              <a:rPr lang="en-US" baseline="0" dirty="0"/>
              <a:t> </a:t>
            </a:r>
            <a:r>
              <a:rPr lang="en-US" baseline="0" dirty="0" err="1"/>
              <a:t>noe</a:t>
            </a:r>
            <a:r>
              <a:rPr lang="en-US" baseline="0" dirty="0"/>
              <a:t> </a:t>
            </a:r>
            <a:r>
              <a:rPr lang="en-US" baseline="0" dirty="0" err="1"/>
              <a:t>som</a:t>
            </a:r>
            <a:r>
              <a:rPr lang="en-US" baseline="0" dirty="0"/>
              <a:t> </a:t>
            </a:r>
            <a:r>
              <a:rPr lang="en-US" baseline="0" dirty="0" err="1"/>
              <a:t>det</a:t>
            </a:r>
            <a:r>
              <a:rPr lang="en-US" baseline="0" dirty="0"/>
              <a:t> </a:t>
            </a:r>
            <a:r>
              <a:rPr lang="en-US" baseline="0" dirty="0" err="1"/>
              <a:t>ikke</a:t>
            </a:r>
            <a:r>
              <a:rPr lang="en-US" baseline="0" dirty="0"/>
              <a:t> </a:t>
            </a:r>
            <a:r>
              <a:rPr lang="en-US" baseline="0" dirty="0" err="1"/>
              <a:t>legges</a:t>
            </a:r>
            <a:r>
              <a:rPr lang="en-US" baseline="0" dirty="0"/>
              <a:t> </a:t>
            </a:r>
            <a:r>
              <a:rPr lang="en-US" baseline="0" dirty="0" err="1"/>
              <a:t>så</a:t>
            </a:r>
            <a:r>
              <a:rPr lang="en-US" baseline="0" dirty="0"/>
              <a:t> </a:t>
            </a:r>
            <a:r>
              <a:rPr lang="en-US" baseline="0" dirty="0" err="1"/>
              <a:t>mye</a:t>
            </a:r>
            <a:r>
              <a:rPr lang="en-US" baseline="0" dirty="0"/>
              <a:t> </a:t>
            </a:r>
            <a:r>
              <a:rPr lang="en-US" baseline="0" dirty="0" err="1"/>
              <a:t>tid</a:t>
            </a:r>
            <a:r>
              <a:rPr lang="en-US" baseline="0" dirty="0"/>
              <a:t> </a:t>
            </a:r>
            <a:r>
              <a:rPr lang="en-US" baseline="0" dirty="0" err="1"/>
              <a:t>på</a:t>
            </a:r>
            <a:r>
              <a:rPr lang="en-US" baseline="0" dirty="0"/>
              <a:t>. </a:t>
            </a:r>
            <a:r>
              <a:rPr lang="en-US" baseline="0" dirty="0" err="1"/>
              <a:t>Specielt</a:t>
            </a:r>
            <a:r>
              <a:rPr lang="en-US" baseline="0" dirty="0"/>
              <a:t> </a:t>
            </a:r>
            <a:r>
              <a:rPr lang="en-US" baseline="0" dirty="0" err="1"/>
              <a:t>ikke</a:t>
            </a:r>
            <a:r>
              <a:rPr lang="en-US" baseline="0" dirty="0"/>
              <a:t> </a:t>
            </a:r>
            <a:r>
              <a:rPr lang="en-US" baseline="0" dirty="0" err="1"/>
              <a:t>enkelte</a:t>
            </a:r>
            <a:r>
              <a:rPr lang="en-US" baseline="0" dirty="0"/>
              <a:t> </a:t>
            </a:r>
            <a:r>
              <a:rPr lang="en-US" baseline="0" dirty="0" err="1"/>
              <a:t>prosjekter</a:t>
            </a:r>
            <a:r>
              <a:rPr lang="en-US" baseline="0" dirty="0"/>
              <a:t>. </a:t>
            </a:r>
            <a:r>
              <a:rPr lang="en-US" baseline="0" dirty="0" err="1"/>
              <a:t>Litt</a:t>
            </a:r>
            <a:r>
              <a:rPr lang="en-US" baseline="0" dirty="0"/>
              <a:t> </a:t>
            </a:r>
            <a:r>
              <a:rPr lang="en-US" baseline="0" dirty="0" err="1"/>
              <a:t>bedre</a:t>
            </a:r>
            <a:r>
              <a:rPr lang="en-US" baseline="0" dirty="0"/>
              <a:t> I </a:t>
            </a:r>
            <a:r>
              <a:rPr lang="en-US" baseline="0" dirty="0" err="1"/>
              <a:t>forvaltning</a:t>
            </a:r>
            <a:r>
              <a:rPr lang="en-US" baseline="0" dirty="0"/>
              <a:t>: </a:t>
            </a:r>
            <a:r>
              <a:rPr lang="en-US" baseline="0" dirty="0" err="1"/>
              <a:t>Erfaringer</a:t>
            </a:r>
            <a:r>
              <a:rPr lang="en-US" baseline="0" dirty="0"/>
              <a:t>, </a:t>
            </a:r>
            <a:r>
              <a:rPr lang="en-US" baseline="0" dirty="0" err="1"/>
              <a:t>lærdom</a:t>
            </a:r>
            <a:r>
              <a:rPr lang="en-US" baseline="0" dirty="0"/>
              <a:t>, </a:t>
            </a:r>
            <a:r>
              <a:rPr lang="en-US" baseline="0" dirty="0" err="1"/>
              <a:t>hva</a:t>
            </a:r>
            <a:r>
              <a:rPr lang="en-US" baseline="0" dirty="0"/>
              <a:t> </a:t>
            </a:r>
            <a:r>
              <a:rPr lang="en-US" baseline="0" dirty="0" err="1"/>
              <a:t>kan</a:t>
            </a:r>
            <a:r>
              <a:rPr lang="en-US" baseline="0" dirty="0"/>
              <a:t> vi </a:t>
            </a:r>
            <a:r>
              <a:rPr lang="en-US" baseline="0" dirty="0" err="1"/>
              <a:t>gjøre</a:t>
            </a:r>
            <a:r>
              <a:rPr lang="en-US" baseline="0" dirty="0"/>
              <a:t> </a:t>
            </a:r>
            <a:r>
              <a:rPr lang="en-US" baseline="0" dirty="0" err="1"/>
              <a:t>bedre</a:t>
            </a:r>
            <a:r>
              <a:rPr lang="en-US" baseline="0" dirty="0"/>
              <a:t>. </a:t>
            </a:r>
            <a:r>
              <a:rPr lang="en-US" baseline="0" dirty="0" err="1"/>
              <a:t>Hva</a:t>
            </a:r>
            <a:r>
              <a:rPr lang="en-US" baseline="0" dirty="0"/>
              <a:t> </a:t>
            </a:r>
            <a:r>
              <a:rPr lang="en-US" baseline="0" dirty="0" err="1"/>
              <a:t>trengs</a:t>
            </a:r>
            <a:r>
              <a:rPr lang="en-US" baseline="0" dirty="0"/>
              <a:t> for å </a:t>
            </a:r>
            <a:r>
              <a:rPr lang="en-US" baseline="0" dirty="0" err="1"/>
              <a:t>effektivisere</a:t>
            </a:r>
            <a:r>
              <a:rPr lang="en-US" baseline="0" dirty="0"/>
              <a:t> </a:t>
            </a:r>
            <a:r>
              <a:rPr lang="en-US" baseline="0" dirty="0" err="1"/>
              <a:t>testingen</a:t>
            </a:r>
            <a:r>
              <a:rPr lang="en-US" baseline="0" dirty="0"/>
              <a:t>? </a:t>
            </a:r>
            <a:r>
              <a:rPr lang="en-US" baseline="0" dirty="0" err="1"/>
              <a:t>Retrospektive</a:t>
            </a:r>
            <a:r>
              <a:rPr lang="en-US" baseline="0" dirty="0"/>
              <a:t>. </a:t>
            </a:r>
            <a:endParaRPr lang="en-US" dirty="0"/>
          </a:p>
          <a:p>
            <a:endParaRPr lang="en-US" dirty="0"/>
          </a:p>
        </p:txBody>
      </p:sp>
      <p:sp>
        <p:nvSpPr>
          <p:cNvPr id="4" name="Plassholder for dato 3"/>
          <p:cNvSpPr>
            <a:spLocks noGrp="1"/>
          </p:cNvSpPr>
          <p:nvPr>
            <p:ph type="dt" idx="10"/>
          </p:nvPr>
        </p:nvSpPr>
        <p:spPr/>
        <p:txBody>
          <a:bodyPr/>
          <a:lstStyle/>
          <a:p>
            <a:fld id="{1B2533F3-069A-4027-A44A-C749330AB404}" type="datetime1">
              <a:rPr lang="fr-FR" smtClean="0"/>
              <a:t>16/08/2018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36</a:t>
            </a:fld>
            <a:endParaRPr lang="en-GB" sz="1100" dirty="0"/>
          </a:p>
        </p:txBody>
      </p:sp>
    </p:spTree>
    <p:extLst>
      <p:ext uri="{BB962C8B-B14F-4D97-AF65-F5344CB8AC3E}">
        <p14:creationId xmlns:p14="http://schemas.microsoft.com/office/powerpoint/2010/main" val="384408100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sz="1200" dirty="0"/>
              <a:t>Funksjonelle testere setter seg inn i rollen som brukeren av systemet, </a:t>
            </a:r>
            <a:r>
              <a:rPr lang="nb-NO" sz="1200" dirty="0" err="1"/>
              <a:t>f.eks</a:t>
            </a:r>
            <a:r>
              <a:rPr lang="nb-NO" sz="1200" dirty="0"/>
              <a:t> en reisende som bruker </a:t>
            </a:r>
            <a:r>
              <a:rPr lang="nb-NO" sz="1200" dirty="0" err="1"/>
              <a:t>RuterBillett</a:t>
            </a:r>
            <a:r>
              <a:rPr lang="nb-NO" sz="1200" dirty="0"/>
              <a:t> og verifiserer at den fungerer som den skal ut ifra kravene som er satt.</a:t>
            </a:r>
          </a:p>
          <a:p>
            <a:endParaRPr lang="nb-NO" dirty="0"/>
          </a:p>
        </p:txBody>
      </p:sp>
      <p:sp>
        <p:nvSpPr>
          <p:cNvPr id="4" name="Plassholder for lysbildenummer 3"/>
          <p:cNvSpPr>
            <a:spLocks noGrp="1"/>
          </p:cNvSpPr>
          <p:nvPr>
            <p:ph type="sldNum" sz="quarter" idx="10"/>
          </p:nvPr>
        </p:nvSpPr>
        <p:spPr/>
        <p:txBody>
          <a:bodyPr/>
          <a:lstStyle/>
          <a:p>
            <a:fld id="{DD14396A-20BF-4808-BF90-A68E428CE080}" type="slidenum">
              <a:rPr lang="nb-NO" smtClean="0"/>
              <a:t>39</a:t>
            </a:fld>
            <a:endParaRPr lang="nb-NO"/>
          </a:p>
        </p:txBody>
      </p:sp>
    </p:spTree>
    <p:extLst>
      <p:ext uri="{BB962C8B-B14F-4D97-AF65-F5344CB8AC3E}">
        <p14:creationId xmlns:p14="http://schemas.microsoft.com/office/powerpoint/2010/main" val="6082165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Date Placeholder 3"/>
          <p:cNvSpPr>
            <a:spLocks noGrp="1"/>
          </p:cNvSpPr>
          <p:nvPr>
            <p:ph type="dt" idx="10"/>
          </p:nvPr>
        </p:nvSpPr>
        <p:spPr/>
        <p:txBody>
          <a:bodyPr/>
          <a:lstStyle/>
          <a:p>
            <a:fld id="{7BF79749-A9C8-43D7-A74F-8DB966BB64D2}" type="datetime1">
              <a:rPr lang="fr-FR" smtClean="0"/>
              <a:t>14/08/2018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a:t>
            </a:fld>
            <a:endParaRPr lang="en-GB" sz="1100" dirty="0"/>
          </a:p>
        </p:txBody>
      </p:sp>
    </p:spTree>
    <p:extLst>
      <p:ext uri="{BB962C8B-B14F-4D97-AF65-F5344CB8AC3E}">
        <p14:creationId xmlns:p14="http://schemas.microsoft.com/office/powerpoint/2010/main" val="286367701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sz="1200" dirty="0"/>
              <a:t>En teknisk tester utfører tester i bakgrunnen for å teste blant annet ytelse. Kundene våre har som regel et krav om at et vist antall brukere kan være pålogget samtidig. Hvis vi fortsetter med Ruter eksempelet vil det si at de tekniske testerne sjekker hvor mange brukere kan utføre kjøp av billetter i </a:t>
            </a:r>
            <a:r>
              <a:rPr lang="nb-NO" sz="1200" dirty="0" err="1"/>
              <a:t>appen</a:t>
            </a:r>
            <a:r>
              <a:rPr lang="nb-NO" sz="1200" dirty="0"/>
              <a:t> samtidig.</a:t>
            </a:r>
            <a:r>
              <a:rPr lang="nb-NO" sz="1200" baseline="0" dirty="0"/>
              <a:t> Dette er likevel kun en liten del av hva en teknisk tester gjør, disse testene krever </a:t>
            </a:r>
            <a:r>
              <a:rPr lang="nb-NO" sz="1200" kern="1200" dirty="0">
                <a:solidFill>
                  <a:schemeClr val="tx1"/>
                </a:solidFill>
                <a:effectLst/>
                <a:latin typeface="+mn-lt"/>
                <a:ea typeface="+mn-ea"/>
                <a:cs typeface="+mn-cs"/>
              </a:rPr>
              <a:t>som oftest utvikling av kode for å kunne utføre testen.</a:t>
            </a: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dirty="0"/>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En teknisk tester blir mer lignende en utvikler enn en tester i forhold til det tekniske arbeidet som må gjøres siden man utvikler tekniske tester i tillegg til å kjøre dem. Men en teknisk tester er mer som en tester enn en utvikler i forhold til målet, som ikke er å utvikle et produkt men å teste det.</a:t>
            </a: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Ved</a:t>
            </a:r>
            <a:r>
              <a:rPr lang="nb-NO" sz="1200" kern="1200" baseline="0" dirty="0">
                <a:solidFill>
                  <a:schemeClr val="tx1"/>
                </a:solidFill>
                <a:effectLst/>
                <a:latin typeface="+mn-lt"/>
                <a:ea typeface="+mn-ea"/>
                <a:cs typeface="+mn-cs"/>
              </a:rPr>
              <a:t> å automatisere enkelte tester det er hensiktsmessig å gjenta ofte, sparer vi både tid og penger.</a:t>
            </a:r>
            <a:endParaRPr lang="nb-NO" sz="1200" kern="1200" dirty="0">
              <a:solidFill>
                <a:schemeClr val="tx1"/>
              </a:solidFill>
              <a:effectLst/>
              <a:latin typeface="+mn-lt"/>
              <a:ea typeface="+mn-ea"/>
              <a:cs typeface="+mn-cs"/>
            </a:endParaRPr>
          </a:p>
          <a:p>
            <a:endParaRPr lang="nb-NO" dirty="0"/>
          </a:p>
        </p:txBody>
      </p:sp>
      <p:sp>
        <p:nvSpPr>
          <p:cNvPr id="4" name="Plassholder for lysbildenummer 3"/>
          <p:cNvSpPr>
            <a:spLocks noGrp="1"/>
          </p:cNvSpPr>
          <p:nvPr>
            <p:ph type="sldNum" sz="quarter" idx="10"/>
          </p:nvPr>
        </p:nvSpPr>
        <p:spPr/>
        <p:txBody>
          <a:bodyPr/>
          <a:lstStyle/>
          <a:p>
            <a:fld id="{DD14396A-20BF-4808-BF90-A68E428CE080}" type="slidenum">
              <a:rPr lang="nb-NO" smtClean="0"/>
              <a:t>40</a:t>
            </a:fld>
            <a:endParaRPr lang="nb-NO"/>
          </a:p>
        </p:txBody>
      </p:sp>
    </p:spTree>
    <p:extLst>
      <p:ext uri="{BB962C8B-B14F-4D97-AF65-F5344CB8AC3E}">
        <p14:creationId xmlns:p14="http://schemas.microsoft.com/office/powerpoint/2010/main" val="36820348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PAUSE</a:t>
            </a:r>
          </a:p>
        </p:txBody>
      </p:sp>
      <p:sp>
        <p:nvSpPr>
          <p:cNvPr id="4" name="Date Placeholder 3"/>
          <p:cNvSpPr>
            <a:spLocks noGrp="1"/>
          </p:cNvSpPr>
          <p:nvPr>
            <p:ph type="dt" idx="10"/>
          </p:nvPr>
        </p:nvSpPr>
        <p:spPr/>
        <p:txBody>
          <a:bodyPr/>
          <a:lstStyle/>
          <a:p>
            <a:fld id="{983A8C5A-FD77-481B-91C8-B7597A1A634E}" type="datetime1">
              <a:rPr lang="fr-FR" smtClean="0"/>
              <a:t>14/08/2018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41</a:t>
            </a:fld>
            <a:endParaRPr lang="en-GB" sz="1100" dirty="0"/>
          </a:p>
        </p:txBody>
      </p:sp>
    </p:spTree>
    <p:extLst>
      <p:ext uri="{BB962C8B-B14F-4D97-AF65-F5344CB8AC3E}">
        <p14:creationId xmlns:p14="http://schemas.microsoft.com/office/powerpoint/2010/main" val="29682737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Forklare forskjellen på statisk og dynamisk</a:t>
            </a:r>
          </a:p>
        </p:txBody>
      </p:sp>
      <p:sp>
        <p:nvSpPr>
          <p:cNvPr id="4" name="Plassholder for dato 3"/>
          <p:cNvSpPr>
            <a:spLocks noGrp="1"/>
          </p:cNvSpPr>
          <p:nvPr>
            <p:ph type="dt" idx="10"/>
          </p:nvPr>
        </p:nvSpPr>
        <p:spPr/>
        <p:txBody>
          <a:bodyPr/>
          <a:lstStyle/>
          <a:p>
            <a:fld id="{3CCD2CAE-262F-43DA-954F-E98BC0B9D466}" type="datetime1">
              <a:rPr lang="fr-FR" smtClean="0"/>
              <a:t>14/08/2018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45</a:t>
            </a:fld>
            <a:endParaRPr lang="en-GB" sz="1100" dirty="0"/>
          </a:p>
        </p:txBody>
      </p:sp>
    </p:spTree>
    <p:extLst>
      <p:ext uri="{BB962C8B-B14F-4D97-AF65-F5344CB8AC3E}">
        <p14:creationId xmlns:p14="http://schemas.microsoft.com/office/powerpoint/2010/main" val="38477365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White box testing – åpne penne, sjekke alle komponenten og se hvordan de fungerer sammen</a:t>
            </a:r>
            <a:endParaRPr lang="en-US" dirty="0"/>
          </a:p>
          <a:p>
            <a:r>
              <a:rPr lang="nb-NO" dirty="0"/>
              <a:t>Black box – ta penne i bruk og skriv på ulike overflater</a:t>
            </a:r>
            <a:endParaRPr lang="en-US" dirty="0"/>
          </a:p>
          <a:p>
            <a:r>
              <a:rPr lang="nb-NO" dirty="0"/>
              <a:t>Negativ testing – fjerne en del og sjekke om den fremdeles fungerer (fjerne eller klipp av fjæren)</a:t>
            </a:r>
            <a:endParaRPr lang="en-US" dirty="0"/>
          </a:p>
          <a:p>
            <a:r>
              <a:rPr lang="nb-NO" dirty="0"/>
              <a:t>Brukertesting – få en av de som skal bruke penne i sitt yrke/situasjon (hvordan er den å holde, utseende, etc)</a:t>
            </a:r>
            <a:endParaRPr lang="en-US" dirty="0"/>
          </a:p>
          <a:p>
            <a:r>
              <a:rPr lang="nb-NO" dirty="0"/>
              <a:t>Stresstesting – utsett pennen for ytre påvirkninger for å se hva den tåler (slippe den fra ulike høyder, tråkke på den, legge den i stekvonen, dyppe den i vann)</a:t>
            </a:r>
            <a:endParaRPr lang="en-US" dirty="0"/>
          </a:p>
          <a:p>
            <a:r>
              <a:rPr lang="nb-NO" dirty="0"/>
              <a:t>Ytelsestesting – skriv i ulike hastigheter, hvor langt kan du skrive før blekke går tomt</a:t>
            </a:r>
            <a:endParaRPr lang="en-US" dirty="0"/>
          </a:p>
          <a:p>
            <a:r>
              <a:rPr lang="nb-NO" dirty="0"/>
              <a:t>Kompabilitetstesting – kan blekkpatronen skiftes ut, standard komponenter brukes?</a:t>
            </a:r>
            <a:endParaRPr lang="en-US" dirty="0"/>
          </a:p>
          <a:p>
            <a:r>
              <a:rPr lang="nb-NO" dirty="0"/>
              <a:t>Enhetstesting – teste hver enkelt av komponenten i pennen</a:t>
            </a:r>
            <a:endParaRPr lang="en-US" dirty="0"/>
          </a:p>
          <a:p>
            <a:r>
              <a:rPr lang="nb-NO" dirty="0"/>
              <a:t>Avbruddstesting – pause skrivingen og sjekke om blekket lekker ut?</a:t>
            </a:r>
            <a:endParaRPr lang="en-US" dirty="0"/>
          </a:p>
          <a:p>
            <a:r>
              <a:rPr lang="nb-NO" dirty="0"/>
              <a:t>Sikkerhetstesting – Er det f.eks. løse deler som kan svelges av barn?</a:t>
            </a:r>
            <a:endParaRPr lang="en-US" dirty="0"/>
          </a:p>
          <a:p>
            <a:pPr lvl="0"/>
            <a:r>
              <a:rPr lang="nb-NO" dirty="0"/>
              <a:t>Ta i fra hverandre og sjekke alle komponenter som tønna, skrivehodet, blekkbeholder, fjær, kork, skjorte clip, osv for så å sette den sammen for å verifisere at alle delene passer bra sammen (Kompabilitetstesting)</a:t>
            </a:r>
            <a:endParaRPr lang="en-US" dirty="0"/>
          </a:p>
          <a:p>
            <a:pPr lvl="0"/>
            <a:r>
              <a:rPr lang="nb-NO" dirty="0"/>
              <a:t>Ta vekk en del av pennen for å se om den fremdeles fungerer (negativ testing)</a:t>
            </a:r>
            <a:endParaRPr lang="en-US" dirty="0"/>
          </a:p>
          <a:p>
            <a:pPr lvl="0"/>
            <a:r>
              <a:rPr lang="nb-NO" dirty="0"/>
              <a:t>Test av dimensjoner, form, størrelse, ergonomi, osv – hvordan er den å holde å skrive med (brukertesting)</a:t>
            </a:r>
            <a:endParaRPr lang="en-US" dirty="0"/>
          </a:p>
          <a:p>
            <a:pPr lvl="0"/>
            <a:r>
              <a:rPr lang="nb-NO" dirty="0"/>
              <a:t>Test av bredden på skriften/en trukket linje (jevn bredde ved ulike hastigheter, pauser) (brukertesting)</a:t>
            </a:r>
            <a:endParaRPr lang="en-US" dirty="0"/>
          </a:p>
          <a:p>
            <a:pPr lvl="0"/>
            <a:r>
              <a:rPr lang="nb-NO" dirty="0"/>
              <a:t>Teste om bredden av linjen møter angitt spesifikasjon på pennen</a:t>
            </a:r>
            <a:endParaRPr lang="en-US" dirty="0"/>
          </a:p>
          <a:p>
            <a:pPr lvl="0"/>
            <a:r>
              <a:rPr lang="nb-NO" dirty="0"/>
              <a:t>Teste kapasiteten før blekket går tomt</a:t>
            </a:r>
            <a:endParaRPr lang="en-US" dirty="0"/>
          </a:p>
          <a:p>
            <a:pPr lvl="0"/>
            <a:r>
              <a:rPr lang="nb-NO" dirty="0"/>
              <a:t>Teste hvilke overflater og underlag en kan skrive på (fint eller grovt papair, glass, skinn, plast, bomull, tre, metaller (kompabilitetstesting)</a:t>
            </a:r>
            <a:endParaRPr lang="en-US" dirty="0"/>
          </a:p>
          <a:p>
            <a:pPr lvl="0"/>
            <a:r>
              <a:rPr lang="nb-NO" dirty="0"/>
              <a:t>Teste hvor raskt blekket tørker</a:t>
            </a:r>
            <a:endParaRPr lang="en-US" dirty="0"/>
          </a:p>
          <a:p>
            <a:pPr lvl="0"/>
            <a:r>
              <a:rPr lang="nb-NO" dirty="0"/>
              <a:t>Teste hvor godt den tåler ytre påkjenninger som (trykk, temperatur, fuktighet, vind, lagring, tyngdekraft, fall, støt, støv, klima) og hvordan dette påvirker egenskapene til pennen (stresstesting)</a:t>
            </a:r>
            <a:endParaRPr lang="en-US" dirty="0"/>
          </a:p>
          <a:p>
            <a:pPr lvl="0"/>
            <a:r>
              <a:rPr lang="nb-NO" dirty="0"/>
              <a:t>Teste materialene som er brukt om det er skadelig for miljø eller mennesker (eks giftstoffer, nedbrytning) – testing av produktets livssyklus</a:t>
            </a:r>
            <a:endParaRPr lang="en-US" dirty="0"/>
          </a:p>
          <a:p>
            <a:pPr lvl="0"/>
            <a:r>
              <a:rPr lang="nb-NO" dirty="0"/>
              <a:t>Teste flere penner av samme fabrikat for å avdekke variasjoner</a:t>
            </a:r>
            <a:endParaRPr lang="en-US" dirty="0"/>
          </a:p>
          <a:p>
            <a:endParaRPr lang="en-US" dirty="0"/>
          </a:p>
        </p:txBody>
      </p:sp>
      <p:sp>
        <p:nvSpPr>
          <p:cNvPr id="4" name="Date Placeholder 3"/>
          <p:cNvSpPr>
            <a:spLocks noGrp="1"/>
          </p:cNvSpPr>
          <p:nvPr>
            <p:ph type="dt" idx="10"/>
          </p:nvPr>
        </p:nvSpPr>
        <p:spPr/>
        <p:txBody>
          <a:bodyPr/>
          <a:lstStyle/>
          <a:p>
            <a:fld id="{00FBD26B-3A21-445B-B1B6-28274CCD3889}" type="datetime1">
              <a:rPr lang="fr-FR" smtClean="0"/>
              <a:t>14/08/2018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46</a:t>
            </a:fld>
            <a:endParaRPr lang="en-GB" sz="1100" dirty="0"/>
          </a:p>
        </p:txBody>
      </p:sp>
    </p:spTree>
    <p:extLst>
      <p:ext uri="{BB962C8B-B14F-4D97-AF65-F5344CB8AC3E}">
        <p14:creationId xmlns:p14="http://schemas.microsoft.com/office/powerpoint/2010/main" val="6910963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dato 3"/>
          <p:cNvSpPr>
            <a:spLocks noGrp="1"/>
          </p:cNvSpPr>
          <p:nvPr>
            <p:ph type="dt" idx="10"/>
          </p:nvPr>
        </p:nvSpPr>
        <p:spPr/>
        <p:txBody>
          <a:bodyPr/>
          <a:lstStyle/>
          <a:p>
            <a:fld id="{D780B1B0-2CE1-478D-ADC4-788476E0839E}" type="datetime1">
              <a:rPr lang="fr-FR" smtClean="0"/>
              <a:t>14/08/2018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48</a:t>
            </a:fld>
            <a:endParaRPr lang="en-GB" sz="1100" dirty="0"/>
          </a:p>
        </p:txBody>
      </p:sp>
    </p:spTree>
    <p:extLst>
      <p:ext uri="{BB962C8B-B14F-4D97-AF65-F5344CB8AC3E}">
        <p14:creationId xmlns:p14="http://schemas.microsoft.com/office/powerpoint/2010/main" val="283934764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Erfaringsbaserte testteknikker er en paraply og under der</a:t>
            </a:r>
            <a:r>
              <a:rPr lang="nb-NO" baseline="0" dirty="0"/>
              <a:t> igjen er det 2 testteknikker, </a:t>
            </a:r>
            <a:r>
              <a:rPr lang="nb-NO" baseline="0" dirty="0" err="1"/>
              <a:t>error</a:t>
            </a:r>
            <a:r>
              <a:rPr lang="nb-NO" baseline="0" dirty="0"/>
              <a:t> </a:t>
            </a:r>
            <a:r>
              <a:rPr lang="nb-NO" baseline="0" dirty="0" err="1"/>
              <a:t>guessing</a:t>
            </a:r>
            <a:r>
              <a:rPr lang="nb-NO" baseline="0" dirty="0"/>
              <a:t> og </a:t>
            </a:r>
            <a:r>
              <a:rPr lang="nb-NO" baseline="0" dirty="0" err="1"/>
              <a:t>exploratory</a:t>
            </a:r>
            <a:r>
              <a:rPr lang="nb-NO" baseline="0" dirty="0"/>
              <a:t> testing. Mange tror at erfarings basert testing (</a:t>
            </a:r>
            <a:r>
              <a:rPr lang="nb-NO" baseline="0" dirty="0" err="1"/>
              <a:t>experiance</a:t>
            </a:r>
            <a:r>
              <a:rPr lang="nb-NO" baseline="0" dirty="0"/>
              <a:t> </a:t>
            </a:r>
            <a:r>
              <a:rPr lang="nb-NO" baseline="0" dirty="0" err="1"/>
              <a:t>based</a:t>
            </a:r>
            <a:r>
              <a:rPr lang="nb-NO" baseline="0" dirty="0"/>
              <a:t> testing) er en egen testteknikk men det er det ikke, pass på der. </a:t>
            </a:r>
            <a:endParaRPr lang="nb-NO" dirty="0"/>
          </a:p>
        </p:txBody>
      </p:sp>
      <p:sp>
        <p:nvSpPr>
          <p:cNvPr id="4" name="Plassholder for dato 3"/>
          <p:cNvSpPr>
            <a:spLocks noGrp="1"/>
          </p:cNvSpPr>
          <p:nvPr>
            <p:ph type="dt" idx="10"/>
          </p:nvPr>
        </p:nvSpPr>
        <p:spPr/>
        <p:txBody>
          <a:bodyPr/>
          <a:lstStyle/>
          <a:p>
            <a:fld id="{513C3173-0B61-4E03-9AE0-F52F41DE576F}" type="datetime1">
              <a:rPr lang="fr-FR" smtClean="0"/>
              <a:t>14/08/2018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55</a:t>
            </a:fld>
            <a:endParaRPr lang="en-GB" sz="1100" dirty="0"/>
          </a:p>
        </p:txBody>
      </p:sp>
    </p:spTree>
    <p:extLst>
      <p:ext uri="{BB962C8B-B14F-4D97-AF65-F5344CB8AC3E}">
        <p14:creationId xmlns:p14="http://schemas.microsoft.com/office/powerpoint/2010/main" val="23221259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Hvilken av disse løsningene </a:t>
            </a:r>
          </a:p>
        </p:txBody>
      </p:sp>
      <p:sp>
        <p:nvSpPr>
          <p:cNvPr id="4" name="Date Placeholder 3"/>
          <p:cNvSpPr>
            <a:spLocks noGrp="1"/>
          </p:cNvSpPr>
          <p:nvPr>
            <p:ph type="dt" idx="10"/>
          </p:nvPr>
        </p:nvSpPr>
        <p:spPr/>
        <p:txBody>
          <a:bodyPr/>
          <a:lstStyle/>
          <a:p>
            <a:fld id="{DC2DA6D2-5305-486C-95D3-68449F7BACF0}" type="datetime1">
              <a:rPr lang="fr-FR" smtClean="0"/>
              <a:t>14/08/2018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58</a:t>
            </a:fld>
            <a:endParaRPr lang="en-GB" sz="1100" dirty="0"/>
          </a:p>
        </p:txBody>
      </p:sp>
    </p:spTree>
    <p:extLst>
      <p:ext uri="{BB962C8B-B14F-4D97-AF65-F5344CB8AC3E}">
        <p14:creationId xmlns:p14="http://schemas.microsoft.com/office/powerpoint/2010/main" val="3367572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Hva</a:t>
            </a:r>
            <a:r>
              <a:rPr lang="sv-SE" dirty="0"/>
              <a:t> blev </a:t>
            </a:r>
            <a:r>
              <a:rPr lang="sv-SE" dirty="0" err="1"/>
              <a:t>missfortsått</a:t>
            </a:r>
            <a:r>
              <a:rPr lang="sv-SE" baseline="0" dirty="0"/>
              <a:t> </a:t>
            </a:r>
            <a:r>
              <a:rPr lang="sv-SE" baseline="0" dirty="0" err="1"/>
              <a:t>her</a:t>
            </a:r>
            <a:r>
              <a:rPr lang="sv-SE" baseline="0" dirty="0"/>
              <a:t>? </a:t>
            </a:r>
          </a:p>
          <a:p>
            <a:r>
              <a:rPr lang="sv-SE" baseline="0" dirty="0" err="1"/>
              <a:t>Hva</a:t>
            </a:r>
            <a:r>
              <a:rPr lang="sv-SE" baseline="0" dirty="0"/>
              <a:t> hade man </a:t>
            </a:r>
            <a:r>
              <a:rPr lang="sv-SE" baseline="0" dirty="0" err="1"/>
              <a:t>kunnet</a:t>
            </a:r>
            <a:r>
              <a:rPr lang="sv-SE" baseline="0" dirty="0"/>
              <a:t> gjort for å </a:t>
            </a:r>
            <a:r>
              <a:rPr lang="sv-SE" baseline="0" dirty="0" err="1"/>
              <a:t>unngå</a:t>
            </a:r>
            <a:r>
              <a:rPr lang="sv-SE" baseline="0" dirty="0"/>
              <a:t> denne </a:t>
            </a:r>
            <a:r>
              <a:rPr lang="sv-SE" baseline="0" dirty="0" err="1"/>
              <a:t>feilen</a:t>
            </a:r>
            <a:r>
              <a:rPr lang="sv-SE" baseline="0" dirty="0"/>
              <a:t>?</a:t>
            </a:r>
          </a:p>
          <a:p>
            <a:endParaRPr lang="sv-SE" baseline="0" dirty="0"/>
          </a:p>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sv-SE" baseline="0" dirty="0"/>
              <a:t>Viktig med </a:t>
            </a:r>
            <a:r>
              <a:rPr lang="sv-SE" baseline="0" dirty="0" err="1"/>
              <a:t>definisjoner</a:t>
            </a:r>
            <a:r>
              <a:rPr lang="sv-SE" baseline="0" dirty="0"/>
              <a:t> </a:t>
            </a:r>
            <a:r>
              <a:rPr lang="sv-SE" baseline="0" dirty="0" err="1"/>
              <a:t>og</a:t>
            </a:r>
            <a:r>
              <a:rPr lang="sv-SE" baseline="0" dirty="0"/>
              <a:t> </a:t>
            </a:r>
            <a:r>
              <a:rPr lang="sv-SE" baseline="0" dirty="0" err="1"/>
              <a:t>begreper</a:t>
            </a:r>
            <a:r>
              <a:rPr lang="sv-SE" baseline="0" dirty="0"/>
              <a:t> som </a:t>
            </a:r>
            <a:r>
              <a:rPr lang="sv-SE" baseline="0" dirty="0" err="1"/>
              <a:t>alle</a:t>
            </a:r>
            <a:r>
              <a:rPr lang="sv-SE" baseline="0" dirty="0"/>
              <a:t> parter er enige om.</a:t>
            </a:r>
          </a:p>
        </p:txBody>
      </p:sp>
      <p:sp>
        <p:nvSpPr>
          <p:cNvPr id="4" name="Date Placeholder 3"/>
          <p:cNvSpPr>
            <a:spLocks noGrp="1"/>
          </p:cNvSpPr>
          <p:nvPr>
            <p:ph type="dt" idx="10"/>
          </p:nvPr>
        </p:nvSpPr>
        <p:spPr/>
        <p:txBody>
          <a:bodyPr/>
          <a:lstStyle/>
          <a:p>
            <a:fld id="{1D87FF50-FC8C-4DD5-A161-669BAB03E69D}" type="datetime1">
              <a:rPr lang="fr-FR" smtClean="0"/>
              <a:t>14/08/2018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a:t>
            </a:fld>
            <a:endParaRPr lang="en-GB" sz="1100" dirty="0"/>
          </a:p>
        </p:txBody>
      </p:sp>
    </p:spTree>
    <p:extLst>
      <p:ext uri="{BB962C8B-B14F-4D97-AF65-F5344CB8AC3E}">
        <p14:creationId xmlns:p14="http://schemas.microsoft.com/office/powerpoint/2010/main" val="28361638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nb-NO" sz="800" b="1" i="0" u="none" strike="noStrike" kern="1200" cap="none" spc="0" normalizeH="0" baseline="0" noProof="0" dirty="0">
                <a:ln>
                  <a:noFill/>
                </a:ln>
                <a:solidFill>
                  <a:srgbClr val="494A4B"/>
                </a:solidFill>
                <a:effectLst/>
                <a:uLnTx/>
                <a:uFillTx/>
                <a:latin typeface="+mn-lt"/>
                <a:cs typeface="Arial" pitchFamily="34" charset="0"/>
              </a:rPr>
              <a:t>Prinsipp 2 –Komplett test er umulig </a:t>
            </a:r>
            <a:endParaRPr kumimoji="0" lang="nb-NO" sz="800" b="0" i="0" u="none" strike="noStrike" kern="1200" cap="none" spc="0" normalizeH="0" baseline="0" noProof="0" dirty="0">
              <a:ln>
                <a:noFill/>
              </a:ln>
              <a:solidFill>
                <a:srgbClr val="494A4B"/>
              </a:solidFill>
              <a:effectLst/>
              <a:uLnTx/>
              <a:uFillTx/>
              <a:latin typeface="+mn-lt"/>
              <a:cs typeface="Arial" pitchFamily="34" charset="0"/>
            </a:endParaRPr>
          </a:p>
          <a:p>
            <a:r>
              <a:rPr lang="en-US" dirty="0">
                <a:effectLst/>
              </a:rPr>
              <a:t>For example: In an application in one screen there are 15 input fields, each having 5 possible values, then to test all the valid combinations you would need 30  517  578  125  (5</a:t>
            </a:r>
            <a:r>
              <a:rPr lang="en-US" baseline="30000" dirty="0">
                <a:effectLst/>
              </a:rPr>
              <a:t>15</a:t>
            </a:r>
            <a:r>
              <a:rPr lang="en-US" dirty="0">
                <a:effectLst/>
              </a:rPr>
              <a:t>) tests. </a:t>
            </a:r>
            <a:endParaRPr lang="nb-NO" dirty="0"/>
          </a:p>
        </p:txBody>
      </p:sp>
      <p:sp>
        <p:nvSpPr>
          <p:cNvPr id="4" name="Date Placeholder 3"/>
          <p:cNvSpPr>
            <a:spLocks noGrp="1"/>
          </p:cNvSpPr>
          <p:nvPr>
            <p:ph type="dt" idx="10"/>
          </p:nvPr>
        </p:nvSpPr>
        <p:spPr/>
        <p:txBody>
          <a:bodyPr/>
          <a:lstStyle/>
          <a:p>
            <a:fld id="{925A4C6A-6798-47C1-942C-C9843A246E7E}" type="datetime1">
              <a:rPr lang="fr-FR" smtClean="0"/>
              <a:t>14/08/2018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8</a:t>
            </a:fld>
            <a:endParaRPr lang="en-GB" sz="1100" dirty="0"/>
          </a:p>
        </p:txBody>
      </p:sp>
    </p:spTree>
    <p:extLst>
      <p:ext uri="{BB962C8B-B14F-4D97-AF65-F5344CB8AC3E}">
        <p14:creationId xmlns:p14="http://schemas.microsoft.com/office/powerpoint/2010/main" val="29244670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397B6664-7021-E44E-ABF4-BC24DFF02CBA}" type="slidenum">
              <a:rPr lang="en-US" smtClean="0"/>
              <a:t>14</a:t>
            </a:fld>
            <a:endParaRPr lang="en-US"/>
          </a:p>
        </p:txBody>
      </p:sp>
    </p:spTree>
    <p:extLst>
      <p:ext uri="{BB962C8B-B14F-4D97-AF65-F5344CB8AC3E}">
        <p14:creationId xmlns:p14="http://schemas.microsoft.com/office/powerpoint/2010/main" val="41789415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Forklare forskjellen på statisk og dynamisk</a:t>
            </a:r>
          </a:p>
        </p:txBody>
      </p:sp>
      <p:sp>
        <p:nvSpPr>
          <p:cNvPr id="4" name="Plassholder for dato 3"/>
          <p:cNvSpPr>
            <a:spLocks noGrp="1"/>
          </p:cNvSpPr>
          <p:nvPr>
            <p:ph type="dt" idx="10"/>
          </p:nvPr>
        </p:nvSpPr>
        <p:spPr/>
        <p:txBody>
          <a:bodyPr/>
          <a:lstStyle/>
          <a:p>
            <a:fld id="{3CCD2CAE-262F-43DA-954F-E98BC0B9D466}" type="datetime1">
              <a:rPr lang="fr-FR" smtClean="0"/>
              <a:t>14/08/2018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15</a:t>
            </a:fld>
            <a:endParaRPr lang="en-GB" sz="1100"/>
          </a:p>
        </p:txBody>
      </p:sp>
    </p:spTree>
    <p:extLst>
      <p:ext uri="{BB962C8B-B14F-4D97-AF65-F5344CB8AC3E}">
        <p14:creationId xmlns:p14="http://schemas.microsoft.com/office/powerpoint/2010/main" val="28509356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Date Placeholder 3"/>
          <p:cNvSpPr>
            <a:spLocks noGrp="1"/>
          </p:cNvSpPr>
          <p:nvPr>
            <p:ph type="dt" idx="10"/>
          </p:nvPr>
        </p:nvSpPr>
        <p:spPr/>
        <p:txBody>
          <a:bodyPr/>
          <a:lstStyle/>
          <a:p>
            <a:fld id="{E90C4A6D-F98E-4414-9C16-C7DD37EEBBFD}" type="datetime1">
              <a:rPr lang="fr-FR" smtClean="0"/>
              <a:t>14/08/2018</a:t>
            </a:fld>
            <a:endParaRPr lang="fr-FR"/>
          </a:p>
        </p:txBody>
      </p:sp>
      <p:sp>
        <p:nvSpPr>
          <p:cNvPr id="5" name="Footer Placeholder 4"/>
          <p:cNvSpPr>
            <a:spLocks noGrp="1"/>
          </p:cNvSpPr>
          <p:nvPr>
            <p:ph type="ftr" sz="quarter" idx="11"/>
          </p:nvPr>
        </p:nvSpPr>
        <p:spPr/>
        <p:txBody>
          <a:bodyPr/>
          <a:lstStyle/>
          <a:p>
            <a:r>
              <a:rPr lang="fr-FR" smtClean="0"/>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17</a:t>
            </a:fld>
            <a:endParaRPr lang="en-GB" sz="1100" dirty="0"/>
          </a:p>
        </p:txBody>
      </p:sp>
    </p:spTree>
    <p:extLst>
      <p:ext uri="{BB962C8B-B14F-4D97-AF65-F5344CB8AC3E}">
        <p14:creationId xmlns:p14="http://schemas.microsoft.com/office/powerpoint/2010/main" val="36393320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a:p>
            <a:r>
              <a:rPr lang="nb-NO" dirty="0"/>
              <a:t>Testpolicy,</a:t>
            </a:r>
            <a:r>
              <a:rPr lang="nb-NO" baseline="0" dirty="0"/>
              <a:t> hvorfor? tester organisasjonen – </a:t>
            </a:r>
            <a:r>
              <a:rPr lang="nb-NO" baseline="0" dirty="0" err="1"/>
              <a:t>oberoende</a:t>
            </a:r>
            <a:r>
              <a:rPr lang="nb-NO" baseline="0" dirty="0"/>
              <a:t> av prosjekt – filosofi, mål, </a:t>
            </a:r>
            <a:r>
              <a:rPr lang="nb-NO" baseline="0" dirty="0" err="1"/>
              <a:t>vision</a:t>
            </a:r>
            <a:endParaRPr lang="nb-NO" baseline="0" dirty="0"/>
          </a:p>
          <a:p>
            <a:r>
              <a:rPr lang="nb-NO" baseline="0" dirty="0"/>
              <a:t>Teststrategi –hvordan? , høy-nivå beskrivelse av hvordan teste (bør være prosjekt uavhengig innen samme organisasjon men er som oftest ikke det)</a:t>
            </a:r>
          </a:p>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nb-NO" baseline="0" dirty="0"/>
              <a:t>Testplan - implementerer strategien i </a:t>
            </a:r>
            <a:r>
              <a:rPr lang="nb-NO" baseline="0" dirty="0" err="1"/>
              <a:t>aktiviterer</a:t>
            </a:r>
            <a:r>
              <a:rPr lang="nb-NO" baseline="0" dirty="0"/>
              <a:t>, kommer ofte i to deler høy-nivå/master- og nivåtestplan – test for et spesifikt </a:t>
            </a:r>
            <a:r>
              <a:rPr lang="nb-NO" baseline="0" dirty="0" err="1"/>
              <a:t>projekt</a:t>
            </a:r>
            <a:r>
              <a:rPr lang="nb-NO" baseline="0" dirty="0"/>
              <a:t>, </a:t>
            </a:r>
          </a:p>
          <a:p>
            <a:r>
              <a:rPr lang="nb-NO" baseline="0" dirty="0"/>
              <a:t>Testrapport – beskriver resultatet av testingen, kan også komme i to deler. Høy-nivå/overall, og nivåtestrapport – rapport for et spesifikt </a:t>
            </a:r>
            <a:r>
              <a:rPr lang="nb-NO" baseline="0" dirty="0" smtClean="0"/>
              <a:t>prosjekt</a:t>
            </a:r>
          </a:p>
          <a:p>
            <a:endParaRPr lang="nb-NO" baseline="0" dirty="0" smtClean="0"/>
          </a:p>
          <a:p>
            <a:r>
              <a:rPr lang="nb-NO" baseline="0" dirty="0" smtClean="0"/>
              <a:t>I en </a:t>
            </a:r>
            <a:r>
              <a:rPr lang="nb-NO" baseline="0" dirty="0" err="1" smtClean="0"/>
              <a:t>teststartegi</a:t>
            </a:r>
            <a:r>
              <a:rPr lang="nb-NO" baseline="0" dirty="0" smtClean="0"/>
              <a:t> og en testplan går med ned på </a:t>
            </a:r>
            <a:r>
              <a:rPr lang="nb-NO" baseline="0" dirty="0" err="1" smtClean="0"/>
              <a:t>detlajnivå</a:t>
            </a:r>
            <a:r>
              <a:rPr lang="nb-NO" baseline="0" dirty="0" smtClean="0"/>
              <a:t> på hva man ønsker å teste. Brukervennlighet, sikkerhet, opptid, responstid</a:t>
            </a:r>
            <a:endParaRPr lang="nb-NO" baseline="0" dirty="0"/>
          </a:p>
        </p:txBody>
      </p:sp>
      <p:sp>
        <p:nvSpPr>
          <p:cNvPr id="4" name="Date Placeholder 3"/>
          <p:cNvSpPr>
            <a:spLocks noGrp="1"/>
          </p:cNvSpPr>
          <p:nvPr>
            <p:ph type="dt" idx="10"/>
          </p:nvPr>
        </p:nvSpPr>
        <p:spPr/>
        <p:txBody>
          <a:bodyPr/>
          <a:lstStyle/>
          <a:p>
            <a:fld id="{18B392C6-8B2F-43CF-9A5E-D1109B4679DE}" type="datetime1">
              <a:rPr lang="fr-FR" smtClean="0"/>
              <a:t>14/08/2018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18</a:t>
            </a:fld>
            <a:endParaRPr lang="en-GB" sz="1100"/>
          </a:p>
        </p:txBody>
      </p:sp>
    </p:spTree>
    <p:extLst>
      <p:ext uri="{BB962C8B-B14F-4D97-AF65-F5344CB8AC3E}">
        <p14:creationId xmlns:p14="http://schemas.microsoft.com/office/powerpoint/2010/main" val="34235986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Evaluation of Exit criteria: </a:t>
            </a:r>
            <a:r>
              <a:rPr lang="en-US" dirty="0" err="1"/>
              <a:t>kriterier</a:t>
            </a:r>
            <a:r>
              <a:rPr lang="en-US" dirty="0"/>
              <a:t> </a:t>
            </a:r>
            <a:r>
              <a:rPr lang="en-US" dirty="0" err="1"/>
              <a:t>satt</a:t>
            </a:r>
            <a:r>
              <a:rPr lang="en-US" dirty="0"/>
              <a:t> I </a:t>
            </a:r>
            <a:r>
              <a:rPr lang="en-US" dirty="0" err="1"/>
              <a:t>testplanen</a:t>
            </a:r>
            <a:r>
              <a:rPr lang="en-US" dirty="0"/>
              <a:t>: </a:t>
            </a:r>
            <a:r>
              <a:rPr lang="en-US" dirty="0" err="1"/>
              <a:t>hvor</a:t>
            </a:r>
            <a:r>
              <a:rPr lang="en-US" dirty="0"/>
              <a:t> mange bugs </a:t>
            </a:r>
            <a:r>
              <a:rPr lang="en-US" dirty="0" err="1"/>
              <a:t>kan</a:t>
            </a:r>
            <a:r>
              <a:rPr lang="en-US" dirty="0"/>
              <a:t> vi </a:t>
            </a:r>
            <a:r>
              <a:rPr lang="en-US" dirty="0" err="1"/>
              <a:t>leve</a:t>
            </a:r>
            <a:r>
              <a:rPr lang="en-US" dirty="0"/>
              <a:t> med, </a:t>
            </a:r>
            <a:r>
              <a:rPr lang="en-US" dirty="0" err="1"/>
              <a:t>er</a:t>
            </a:r>
            <a:r>
              <a:rPr lang="en-US" baseline="0" dirty="0"/>
              <a:t> </a:t>
            </a:r>
            <a:r>
              <a:rPr lang="en-US" baseline="0" dirty="0" err="1"/>
              <a:t>antall</a:t>
            </a:r>
            <a:r>
              <a:rPr lang="en-US" baseline="0" dirty="0"/>
              <a:t> </a:t>
            </a:r>
            <a:r>
              <a:rPr lang="en-US" baseline="0" dirty="0" err="1"/>
              <a:t>testcase</a:t>
            </a:r>
            <a:r>
              <a:rPr lang="en-US" baseline="0" dirty="0"/>
              <a:t> vi </a:t>
            </a:r>
            <a:r>
              <a:rPr lang="en-US" baseline="0" dirty="0" err="1"/>
              <a:t>fikk</a:t>
            </a:r>
            <a:r>
              <a:rPr lang="en-US" baseline="0" dirty="0"/>
              <a:t> </a:t>
            </a:r>
            <a:r>
              <a:rPr lang="en-US" baseline="0" dirty="0" err="1"/>
              <a:t>kjørt</a:t>
            </a:r>
            <a:r>
              <a:rPr lang="en-US" baseline="0" dirty="0"/>
              <a:t> </a:t>
            </a:r>
            <a:r>
              <a:rPr lang="en-US" baseline="0" dirty="0" err="1"/>
              <a:t>før</a:t>
            </a:r>
            <a:r>
              <a:rPr lang="en-US" baseline="0" dirty="0"/>
              <a:t> </a:t>
            </a:r>
            <a:r>
              <a:rPr lang="en-US" baseline="0" dirty="0" err="1"/>
              <a:t>fristen</a:t>
            </a:r>
            <a:r>
              <a:rPr lang="en-US" baseline="0" dirty="0"/>
              <a:t> </a:t>
            </a:r>
            <a:r>
              <a:rPr lang="en-US" baseline="0" dirty="0" err="1"/>
              <a:t>gikk</a:t>
            </a:r>
            <a:r>
              <a:rPr lang="en-US" baseline="0" dirty="0"/>
              <a:t> </a:t>
            </a:r>
            <a:r>
              <a:rPr lang="en-US" baseline="0" dirty="0" err="1"/>
              <a:t>ut</a:t>
            </a:r>
            <a:r>
              <a:rPr lang="en-US" baseline="0" dirty="0"/>
              <a:t> </a:t>
            </a:r>
            <a:r>
              <a:rPr lang="en-US" baseline="0" dirty="0" err="1"/>
              <a:t>nok</a:t>
            </a:r>
            <a:r>
              <a:rPr lang="en-US" baseline="0" dirty="0"/>
              <a:t> for å </a:t>
            </a:r>
            <a:r>
              <a:rPr lang="en-US" baseline="0" dirty="0" err="1"/>
              <a:t>kunne</a:t>
            </a:r>
            <a:r>
              <a:rPr lang="en-US" baseline="0" dirty="0"/>
              <a:t> </a:t>
            </a:r>
            <a:r>
              <a:rPr lang="en-US" baseline="0" dirty="0" err="1"/>
              <a:t>si</a:t>
            </a:r>
            <a:r>
              <a:rPr lang="en-US" baseline="0" dirty="0"/>
              <a:t> </a:t>
            </a:r>
            <a:r>
              <a:rPr lang="en-US" baseline="0" dirty="0" err="1"/>
              <a:t>noe</a:t>
            </a:r>
            <a:r>
              <a:rPr lang="en-US" baseline="0" dirty="0"/>
              <a:t> </a:t>
            </a:r>
            <a:r>
              <a:rPr lang="en-US" baseline="0" dirty="0" err="1"/>
              <a:t>om</a:t>
            </a:r>
            <a:r>
              <a:rPr lang="en-US" baseline="0" dirty="0"/>
              <a:t> </a:t>
            </a:r>
            <a:r>
              <a:rPr lang="en-US" baseline="0" dirty="0" err="1"/>
              <a:t>kvaliteten</a:t>
            </a:r>
            <a:r>
              <a:rPr lang="en-US" baseline="0" dirty="0"/>
              <a:t>? </a:t>
            </a:r>
            <a:r>
              <a:rPr lang="en-US" baseline="0" dirty="0" err="1"/>
              <a:t>Trenger</a:t>
            </a:r>
            <a:r>
              <a:rPr lang="en-US" baseline="0" dirty="0"/>
              <a:t> vi </a:t>
            </a:r>
            <a:r>
              <a:rPr lang="en-US" baseline="0" dirty="0" err="1"/>
              <a:t>mer</a:t>
            </a:r>
            <a:r>
              <a:rPr lang="en-US" baseline="0" dirty="0"/>
              <a:t> testing </a:t>
            </a:r>
            <a:r>
              <a:rPr lang="en-US" baseline="0" dirty="0" err="1"/>
              <a:t>og</a:t>
            </a:r>
            <a:r>
              <a:rPr lang="en-US" baseline="0" dirty="0"/>
              <a:t> </a:t>
            </a:r>
            <a:r>
              <a:rPr lang="en-US" baseline="0" dirty="0" err="1"/>
              <a:t>dermed</a:t>
            </a:r>
            <a:r>
              <a:rPr lang="en-US" baseline="0" dirty="0"/>
              <a:t> matte </a:t>
            </a:r>
            <a:r>
              <a:rPr lang="en-US" baseline="0" dirty="0" err="1"/>
              <a:t>utsette</a:t>
            </a:r>
            <a:r>
              <a:rPr lang="en-US" baseline="0" dirty="0"/>
              <a:t> </a:t>
            </a:r>
            <a:r>
              <a:rPr lang="en-US" baseline="0" dirty="0" err="1"/>
              <a:t>produksjonssetting</a:t>
            </a:r>
            <a:r>
              <a:rPr lang="en-US" baseline="0" dirty="0"/>
              <a:t>? </a:t>
            </a:r>
          </a:p>
          <a:p>
            <a:r>
              <a:rPr lang="en-US" baseline="0" dirty="0" err="1"/>
              <a:t>Skrive</a:t>
            </a:r>
            <a:r>
              <a:rPr lang="en-US" baseline="0" dirty="0"/>
              <a:t> </a:t>
            </a:r>
            <a:r>
              <a:rPr lang="en-US" baseline="0" dirty="0" err="1"/>
              <a:t>testrapport</a:t>
            </a:r>
            <a:endParaRPr lang="en-US" dirty="0"/>
          </a:p>
        </p:txBody>
      </p:sp>
      <p:sp>
        <p:nvSpPr>
          <p:cNvPr id="4" name="Plassholder for dato 3"/>
          <p:cNvSpPr>
            <a:spLocks noGrp="1"/>
          </p:cNvSpPr>
          <p:nvPr>
            <p:ph type="dt" idx="10"/>
          </p:nvPr>
        </p:nvSpPr>
        <p:spPr/>
        <p:txBody>
          <a:bodyPr/>
          <a:lstStyle/>
          <a:p>
            <a:fld id="{9BE91BBA-957F-4F07-AF55-3548B416AFFC}" type="datetime1">
              <a:rPr lang="fr-FR" smtClean="0"/>
              <a:t>14/08/2018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19</a:t>
            </a:fld>
            <a:endParaRPr lang="en-GB" sz="1100" dirty="0"/>
          </a:p>
        </p:txBody>
      </p:sp>
    </p:spTree>
    <p:extLst>
      <p:ext uri="{BB962C8B-B14F-4D97-AF65-F5344CB8AC3E}">
        <p14:creationId xmlns:p14="http://schemas.microsoft.com/office/powerpoint/2010/main" val="211545313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19.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8.emf"/><Relationship Id="rId4" Type="http://schemas.openxmlformats.org/officeDocument/2006/relationships/oleObject" Target="../embeddings/oleObject1.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opra Steria">
    <p:spTree>
      <p:nvGrpSpPr>
        <p:cNvPr id="1" name=""/>
        <p:cNvGrpSpPr/>
        <p:nvPr/>
      </p:nvGrpSpPr>
      <p:grpSpPr>
        <a:xfrm>
          <a:off x="0" y="0"/>
          <a:ext cx="0" cy="0"/>
          <a:chOff x="0" y="0"/>
          <a:chExt cx="0" cy="0"/>
        </a:xfrm>
      </p:grpSpPr>
      <p:pic>
        <p:nvPicPr>
          <p:cNvPr id="22" name="Image 2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gray">
          <a:xfrm>
            <a:off x="5345038" y="6165850"/>
            <a:ext cx="3672408" cy="698500"/>
          </a:xfrm>
          <a:prstGeom prst="rect">
            <a:avLst/>
          </a:prstGeom>
        </p:spPr>
      </p:pic>
      <p:sp>
        <p:nvSpPr>
          <p:cNvPr id="2" name="Titre 1"/>
          <p:cNvSpPr>
            <a:spLocks noGrp="1"/>
          </p:cNvSpPr>
          <p:nvPr>
            <p:ph type="ctrTitle" hasCustomPrompt="1"/>
          </p:nvPr>
        </p:nvSpPr>
        <p:spPr bwMode="gray">
          <a:xfrm>
            <a:off x="551884" y="4210986"/>
            <a:ext cx="6451431" cy="430867"/>
          </a:xfrm>
        </p:spPr>
        <p:txBody>
          <a:bodyPr wrap="square" anchor="b">
            <a:spAutoFit/>
          </a:bodyPr>
          <a:lstStyle>
            <a:lvl1pPr algn="l">
              <a:defRPr sz="2400" cap="none" baseline="0">
                <a:solidFill>
                  <a:schemeClr val="tx1"/>
                </a:solidFill>
              </a:defRPr>
            </a:lvl1pPr>
          </a:lstStyle>
          <a:p>
            <a:r>
              <a:rPr lang="en-GB" noProof="0" dirty="0" err="1"/>
              <a:t>Tittel</a:t>
            </a:r>
            <a:r>
              <a:rPr lang="en-GB" noProof="0" dirty="0"/>
              <a:t> </a:t>
            </a:r>
            <a:r>
              <a:rPr lang="en-GB" noProof="0" dirty="0" err="1"/>
              <a:t>på</a:t>
            </a:r>
            <a:r>
              <a:rPr lang="en-GB" noProof="0" dirty="0"/>
              <a:t> </a:t>
            </a:r>
            <a:r>
              <a:rPr lang="en-GB" noProof="0" dirty="0" err="1"/>
              <a:t>presentasjonen</a:t>
            </a:r>
            <a:endParaRPr lang="fr-FR" dirty="0"/>
          </a:p>
        </p:txBody>
      </p:sp>
      <p:sp>
        <p:nvSpPr>
          <p:cNvPr id="12" name="Sous-titre 2"/>
          <p:cNvSpPr>
            <a:spLocks noGrp="1"/>
          </p:cNvSpPr>
          <p:nvPr>
            <p:ph type="subTitle" idx="1" hasCustomPrompt="1"/>
          </p:nvPr>
        </p:nvSpPr>
        <p:spPr bwMode="gray">
          <a:xfrm>
            <a:off x="546100" y="4653136"/>
            <a:ext cx="6457215" cy="307777"/>
          </a:xfrm>
          <a:prstGeom prst="rect">
            <a:avLst/>
          </a:prstGeom>
        </p:spPr>
        <p:txBody>
          <a:bodyPr wrap="square" tIns="0" bIns="0">
            <a:spAutoFit/>
          </a:bodyPr>
          <a:lstStyle>
            <a:lvl1pPr marL="0" indent="0" algn="l">
              <a:spcBef>
                <a:spcPts val="411"/>
              </a:spcBef>
              <a:buNone/>
              <a:defRPr sz="2000">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dirty="0" err="1"/>
              <a:t>Undertekst</a:t>
            </a:r>
            <a:endParaRPr lang="en-GB" noProof="0" dirty="0"/>
          </a:p>
        </p:txBody>
      </p:sp>
      <p:grpSp>
        <p:nvGrpSpPr>
          <p:cNvPr id="21" name="Groupe 20"/>
          <p:cNvGrpSpPr/>
          <p:nvPr userDrawn="1"/>
        </p:nvGrpSpPr>
        <p:grpSpPr bwMode="gray">
          <a:xfrm>
            <a:off x="0" y="1722514"/>
            <a:ext cx="9145587" cy="1773238"/>
            <a:chOff x="0" y="1958231"/>
            <a:chExt cx="9145587" cy="1773238"/>
          </a:xfrm>
          <a:solidFill>
            <a:schemeClr val="accent4"/>
          </a:solidFill>
        </p:grpSpPr>
        <p:sp>
          <p:nvSpPr>
            <p:cNvPr id="23"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 name="Rectangle 2"/>
          <p:cNvSpPr/>
          <p:nvPr userDrawn="1"/>
        </p:nvSpPr>
        <p:spPr>
          <a:xfrm>
            <a:off x="0" y="-235717"/>
            <a:ext cx="9145588" cy="3661619"/>
          </a:xfrm>
          <a:custGeom>
            <a:avLst/>
            <a:gdLst/>
            <a:ahLst/>
            <a:cxnLst/>
            <a:rect l="l" t="t" r="r" b="b"/>
            <a:pathLst>
              <a:path w="9145588" h="3661619">
                <a:moveTo>
                  <a:pt x="0" y="235717"/>
                </a:moveTo>
                <a:lnTo>
                  <a:pt x="9144000" y="235717"/>
                </a:lnTo>
                <a:lnTo>
                  <a:pt x="9144000" y="1966168"/>
                </a:lnTo>
                <a:lnTo>
                  <a:pt x="9145588" y="1966168"/>
                </a:lnTo>
                <a:cubicBezTo>
                  <a:pt x="9145588" y="1966186"/>
                  <a:pt x="9145588" y="1968719"/>
                  <a:pt x="9145588" y="2332399"/>
                </a:cubicBezTo>
                <a:cubicBezTo>
                  <a:pt x="7419759" y="3272499"/>
                  <a:pt x="5262472" y="3588046"/>
                  <a:pt x="3474539" y="3661619"/>
                </a:cubicBezTo>
                <a:cubicBezTo>
                  <a:pt x="1433421" y="3646906"/>
                  <a:pt x="186" y="3298704"/>
                  <a:pt x="0" y="3298659"/>
                </a:cubicBezTo>
                <a:cubicBezTo>
                  <a:pt x="0" y="3298646"/>
                  <a:pt x="0" y="3294909"/>
                  <a:pt x="0" y="2204864"/>
                </a:cubicBezTo>
                <a:cubicBezTo>
                  <a:pt x="0" y="2203485"/>
                  <a:pt x="0" y="2202103"/>
                  <a:pt x="0" y="2200720"/>
                </a:cubicBezTo>
                <a:lnTo>
                  <a:pt x="0" y="2087226"/>
                </a:lnTo>
                <a:lnTo>
                  <a:pt x="0" y="1966168"/>
                </a:lnTo>
                <a:close/>
                <a:moveTo>
                  <a:pt x="9144000" y="1"/>
                </a:moveTo>
                <a:lnTo>
                  <a:pt x="9145588" y="1"/>
                </a:lnTo>
                <a:lnTo>
                  <a:pt x="9145588" y="235717"/>
                </a:lnTo>
                <a:lnTo>
                  <a:pt x="9144000" y="235717"/>
                </a:lnTo>
                <a:close/>
                <a:moveTo>
                  <a:pt x="0" y="0"/>
                </a:moveTo>
                <a:lnTo>
                  <a:pt x="9144000" y="0"/>
                </a:lnTo>
                <a:lnTo>
                  <a:pt x="9144000" y="1"/>
                </a:lnTo>
                <a:lnTo>
                  <a:pt x="0" y="1"/>
                </a:lnTo>
                <a:close/>
              </a:path>
            </a:pathLst>
          </a:cu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p:cNvSpPr txBox="1"/>
          <p:nvPr userDrawn="1"/>
        </p:nvSpPr>
        <p:spPr>
          <a:xfrm>
            <a:off x="438666" y="6400987"/>
            <a:ext cx="2698800" cy="276999"/>
          </a:xfrm>
          <a:prstGeom prst="rect">
            <a:avLst/>
          </a:prstGeom>
          <a:noFill/>
        </p:spPr>
        <p:txBody>
          <a:bodyPr wrap="square" rtlCol="0">
            <a:spAutoFit/>
          </a:bodyPr>
          <a:lstStyle/>
          <a:p>
            <a:r>
              <a:rPr lang="fr-FR" sz="1200" dirty="0" err="1">
                <a:solidFill>
                  <a:schemeClr val="accent1"/>
                </a:solidFill>
              </a:rPr>
              <a:t>Delivering</a:t>
            </a:r>
            <a:r>
              <a:rPr lang="fr-FR" sz="1200" dirty="0">
                <a:solidFill>
                  <a:schemeClr val="accent1"/>
                </a:solidFill>
              </a:rPr>
              <a:t> Transformation. Together.</a:t>
            </a:r>
          </a:p>
        </p:txBody>
      </p:sp>
    </p:spTree>
    <p:extLst>
      <p:ext uri="{BB962C8B-B14F-4D97-AF65-F5344CB8AC3E}">
        <p14:creationId xmlns:p14="http://schemas.microsoft.com/office/powerpoint/2010/main" val="97159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text columns">
    <p:spTree>
      <p:nvGrpSpPr>
        <p:cNvPr id="1" name=""/>
        <p:cNvGrpSpPr/>
        <p:nvPr/>
      </p:nvGrpSpPr>
      <p:grpSpPr>
        <a:xfrm>
          <a:off x="0" y="0"/>
          <a:ext cx="0" cy="0"/>
          <a:chOff x="0" y="0"/>
          <a:chExt cx="0" cy="0"/>
        </a:xfrm>
      </p:grpSpPr>
      <p:sp>
        <p:nvSpPr>
          <p:cNvPr id="4" name="Rectangle 3"/>
          <p:cNvSpPr/>
          <p:nvPr userDrawn="1"/>
        </p:nvSpPr>
        <p:spPr bwMode="gray">
          <a:xfrm>
            <a:off x="0" y="1474788"/>
            <a:ext cx="3019301"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520127"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p:txBody>
      </p:sp>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
        <p:nvSpPr>
          <p:cNvPr id="12" name="Rectangle 11"/>
          <p:cNvSpPr/>
          <p:nvPr userDrawn="1"/>
        </p:nvSpPr>
        <p:spPr bwMode="gray">
          <a:xfrm>
            <a:off x="3057154" y="1474788"/>
            <a:ext cx="3024000"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3" name="Rectangle 12"/>
          <p:cNvSpPr/>
          <p:nvPr userDrawn="1"/>
        </p:nvSpPr>
        <p:spPr bwMode="gray">
          <a:xfrm>
            <a:off x="6119008" y="1474788"/>
            <a:ext cx="3024000"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4" name="Espace réservé du contenu 2"/>
          <p:cNvSpPr>
            <a:spLocks noGrp="1"/>
          </p:cNvSpPr>
          <p:nvPr>
            <p:ph idx="13" hasCustomPrompt="1"/>
          </p:nvPr>
        </p:nvSpPr>
        <p:spPr bwMode="gray">
          <a:xfrm>
            <a:off x="3313956"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p:txBody>
      </p:sp>
      <p:sp>
        <p:nvSpPr>
          <p:cNvPr id="15" name="Espace réservé du contenu 2"/>
          <p:cNvSpPr>
            <a:spLocks noGrp="1"/>
          </p:cNvSpPr>
          <p:nvPr>
            <p:ph idx="14" hasCustomPrompt="1"/>
          </p:nvPr>
        </p:nvSpPr>
        <p:spPr bwMode="gray">
          <a:xfrm>
            <a:off x="6366867"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p:txBody>
      </p:sp>
    </p:spTree>
    <p:extLst>
      <p:ext uri="{BB962C8B-B14F-4D97-AF65-F5344CB8AC3E}">
        <p14:creationId xmlns:p14="http://schemas.microsoft.com/office/powerpoint/2010/main" val="147005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Tree>
    <p:extLst>
      <p:ext uri="{BB962C8B-B14F-4D97-AF65-F5344CB8AC3E}">
        <p14:creationId xmlns:p14="http://schemas.microsoft.com/office/powerpoint/2010/main" val="3329760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bwMode="gray"/>
        <p:txBody>
          <a:bodyPr/>
          <a:lstStyle/>
          <a:p>
            <a:endParaRPr lang="fr-FR"/>
          </a:p>
        </p:txBody>
      </p:sp>
      <p:sp>
        <p:nvSpPr>
          <p:cNvPr id="4" name="Espace réservé du numéro de diapositive 3"/>
          <p:cNvSpPr>
            <a:spLocks noGrp="1"/>
          </p:cNvSpPr>
          <p:nvPr>
            <p:ph type="sldNum" sz="quarter" idx="12"/>
          </p:nvPr>
        </p:nvSpPr>
        <p:spPr bwMode="gray"/>
        <p:txBody>
          <a:bodyPr/>
          <a:lstStyle/>
          <a:p>
            <a:fld id="{AF43E6FD-AB27-4108-A2FC-346BB5F75E3F}" type="slidenum">
              <a:rPr lang="fr-FR" smtClean="0"/>
              <a:pPr/>
              <a:t>‹#›</a:t>
            </a:fld>
            <a:endParaRPr lang="fr-FR"/>
          </a:p>
        </p:txBody>
      </p:sp>
      <p:cxnSp>
        <p:nvCxnSpPr>
          <p:cNvPr id="12" name="Connecteur droit 11"/>
          <p:cNvCxnSpPr/>
          <p:nvPr userDrawn="1"/>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bwMode="gray">
          <a:xfrm>
            <a:off x="0" y="1"/>
            <a:ext cx="9143728" cy="107092"/>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Tree>
    <p:extLst>
      <p:ext uri="{BB962C8B-B14F-4D97-AF65-F5344CB8AC3E}">
        <p14:creationId xmlns:p14="http://schemas.microsoft.com/office/powerpoint/2010/main" val="1619081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9" name="ZoneTexte 8"/>
          <p:cNvSpPr txBox="1"/>
          <p:nvPr userDrawn="1"/>
        </p:nvSpPr>
        <p:spPr bwMode="gray">
          <a:xfrm>
            <a:off x="461432" y="776615"/>
            <a:ext cx="2382376" cy="523220"/>
          </a:xfrm>
          <a:prstGeom prst="rect">
            <a:avLst/>
          </a:prstGeom>
          <a:noFill/>
        </p:spPr>
        <p:txBody>
          <a:bodyPr wrap="square" rtlCol="0">
            <a:spAutoFit/>
          </a:bodyPr>
          <a:lstStyle/>
          <a:p>
            <a:r>
              <a:rPr lang="it-IT" sz="2800" b="0" dirty="0">
                <a:solidFill>
                  <a:schemeClr val="bg1"/>
                </a:solidFill>
                <a:latin typeface="+mn-lt"/>
              </a:rPr>
              <a:t>KONTAKTER</a:t>
            </a:r>
          </a:p>
        </p:txBody>
      </p:sp>
    </p:spTree>
    <p:extLst>
      <p:ext uri="{BB962C8B-B14F-4D97-AF65-F5344CB8AC3E}">
        <p14:creationId xmlns:p14="http://schemas.microsoft.com/office/powerpoint/2010/main" val="1135590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Tree>
    <p:extLst>
      <p:ext uri="{BB962C8B-B14F-4D97-AF65-F5344CB8AC3E}">
        <p14:creationId xmlns:p14="http://schemas.microsoft.com/office/powerpoint/2010/main" val="2628309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628650" y="1825625"/>
            <a:ext cx="38862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4629150" y="1825625"/>
            <a:ext cx="38862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a:xfrm>
            <a:off x="628650" y="6356351"/>
            <a:ext cx="2057400" cy="365125"/>
          </a:xfrm>
          <a:prstGeom prst="rect">
            <a:avLst/>
          </a:prstGeom>
        </p:spPr>
        <p:txBody>
          <a:bodyPr/>
          <a:lstStyle/>
          <a:p>
            <a:fld id="{86B324DF-D8F0-407D-A1BB-70099C1356DF}" type="datetimeFigureOut">
              <a:rPr lang="nb-NO" smtClean="0"/>
              <a:t>14.08.2018</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0AAF6513-EF52-4516-8D09-B4C66D216432}" type="slidenum">
              <a:rPr lang="nb-NO" smtClean="0"/>
              <a:t>‹#›</a:t>
            </a:fld>
            <a:endParaRPr lang="nb-NO"/>
          </a:p>
        </p:txBody>
      </p:sp>
    </p:spTree>
    <p:extLst>
      <p:ext uri="{BB962C8B-B14F-4D97-AF65-F5344CB8AC3E}">
        <p14:creationId xmlns:p14="http://schemas.microsoft.com/office/powerpoint/2010/main" val="1230468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reak page red - with quote">
    <p:spTree>
      <p:nvGrpSpPr>
        <p:cNvPr id="1" name=""/>
        <p:cNvGrpSpPr/>
        <p:nvPr/>
      </p:nvGrpSpPr>
      <p:grpSpPr>
        <a:xfrm>
          <a:off x="0" y="0"/>
          <a:ext cx="0" cy="0"/>
          <a:chOff x="0" y="0"/>
          <a:chExt cx="0" cy="0"/>
        </a:xfrm>
      </p:grpSpPr>
      <p:sp>
        <p:nvSpPr>
          <p:cNvPr id="6" name="Rektangel 5"/>
          <p:cNvSpPr/>
          <p:nvPr userDrawn="1"/>
        </p:nvSpPr>
        <p:spPr>
          <a:xfrm>
            <a:off x="0" y="0"/>
            <a:ext cx="9144000"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sp>
        <p:nvSpPr>
          <p:cNvPr id="7" name="Plassholder for tekst 2"/>
          <p:cNvSpPr>
            <a:spLocks noGrp="1"/>
          </p:cNvSpPr>
          <p:nvPr>
            <p:ph type="body" sz="quarter" idx="10" hasCustomPrompt="1"/>
          </p:nvPr>
        </p:nvSpPr>
        <p:spPr>
          <a:xfrm>
            <a:off x="856649" y="1039528"/>
            <a:ext cx="7430703" cy="4783756"/>
          </a:xfrm>
          <a:prstGeom prst="rect">
            <a:avLst/>
          </a:prstGeom>
        </p:spPr>
        <p:txBody>
          <a:bodyPr anchor="ctr">
            <a:normAutofit/>
          </a:bodyPr>
          <a:lstStyle>
            <a:lvl1pPr marL="0" indent="0" algn="ctr">
              <a:lnSpc>
                <a:spcPct val="100000"/>
              </a:lnSpc>
              <a:buNone/>
              <a:defRPr sz="6000" b="1" baseline="0">
                <a:solidFill>
                  <a:schemeClr val="bg2"/>
                </a:solidFill>
              </a:defRPr>
            </a:lvl1pPr>
          </a:lstStyle>
          <a:p>
            <a:pPr lvl="0"/>
            <a:r>
              <a:rPr lang="nb-NO"/>
              <a:t>Break page, for instance with a ”quote”</a:t>
            </a:r>
          </a:p>
        </p:txBody>
      </p:sp>
      <p:sp>
        <p:nvSpPr>
          <p:cNvPr id="9" name="Rektangel 8"/>
          <p:cNvSpPr/>
          <p:nvPr/>
        </p:nvSpPr>
        <p:spPr>
          <a:xfrm>
            <a:off x="0" y="0"/>
            <a:ext cx="602100" cy="1052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pic>
        <p:nvPicPr>
          <p:cNvPr id="11" name="Bilde 10"/>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39021" y="541210"/>
            <a:ext cx="324059" cy="318566"/>
          </a:xfrm>
          <a:prstGeom prst="rect">
            <a:avLst/>
          </a:prstGeom>
        </p:spPr>
      </p:pic>
    </p:spTree>
    <p:extLst>
      <p:ext uri="{BB962C8B-B14F-4D97-AF65-F5344CB8AC3E}">
        <p14:creationId xmlns:p14="http://schemas.microsoft.com/office/powerpoint/2010/main" val="17219176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2 columns integrated">
    <p:spTree>
      <p:nvGrpSpPr>
        <p:cNvPr id="1" name=""/>
        <p:cNvGrpSpPr/>
        <p:nvPr/>
      </p:nvGrpSpPr>
      <p:grpSpPr>
        <a:xfrm>
          <a:off x="0" y="0"/>
          <a:ext cx="0" cy="0"/>
          <a:chOff x="0" y="0"/>
          <a:chExt cx="0" cy="0"/>
        </a:xfrm>
      </p:grpSpPr>
      <p:pic>
        <p:nvPicPr>
          <p:cNvPr id="7" name="Bild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9050" y="208912"/>
            <a:ext cx="324000" cy="320727"/>
          </a:xfrm>
          <a:prstGeom prst="rect">
            <a:avLst/>
          </a:prstGeom>
        </p:spPr>
      </p:pic>
      <p:sp>
        <p:nvSpPr>
          <p:cNvPr id="8" name="Text Placeholder 11"/>
          <p:cNvSpPr>
            <a:spLocks noGrp="1"/>
          </p:cNvSpPr>
          <p:nvPr>
            <p:ph type="body" sz="quarter" idx="14" hasCustomPrompt="1"/>
          </p:nvPr>
        </p:nvSpPr>
        <p:spPr>
          <a:xfrm>
            <a:off x="826122" y="1610903"/>
            <a:ext cx="7715422" cy="4295832"/>
          </a:xfrm>
          <a:prstGeom prst="rect">
            <a:avLst/>
          </a:prstGeom>
        </p:spPr>
        <p:txBody>
          <a:bodyPr numCol="2" spcCol="720000"/>
          <a:lstStyle>
            <a:lvl1pPr marL="0" indent="0">
              <a:buNone/>
              <a:defRPr sz="1800"/>
            </a:lvl1pPr>
            <a:lvl2pPr marL="600075" indent="-257175">
              <a:buFont typeface="Arial" charset="0"/>
              <a:buChar char="•"/>
              <a:defRPr sz="1500"/>
            </a:lvl2pPr>
            <a:lvl3pPr marL="900113" indent="-214313">
              <a:buFont typeface="Arial" charset="0"/>
              <a:buChar char="•"/>
              <a:defRPr sz="1350"/>
            </a:lvl3pPr>
          </a:lstStyle>
          <a:p>
            <a:pPr lvl="0"/>
            <a:r>
              <a:rPr lang="en-US"/>
              <a:t>2 columns </a:t>
            </a:r>
            <a:r>
              <a:rPr lang="nb-NO"/>
              <a:t> </a:t>
            </a:r>
            <a:br>
              <a:rPr lang="nb-NO"/>
            </a:br>
            <a:r>
              <a:rPr lang="nb-NO"/>
              <a:t>(text automatic goes to column 2 once you have filled column 1)</a:t>
            </a:r>
            <a:endParaRPr lang="en-US"/>
          </a:p>
          <a:p>
            <a:pPr lvl="1"/>
            <a:r>
              <a:rPr lang="en-US"/>
              <a:t>Second level 20pt</a:t>
            </a:r>
          </a:p>
          <a:p>
            <a:pPr lvl="2"/>
            <a:r>
              <a:rPr lang="en-US" err="1"/>
              <a:t>Third level </a:t>
            </a:r>
            <a:r>
              <a:rPr lang="en-US"/>
              <a:t>18pt</a:t>
            </a:r>
          </a:p>
        </p:txBody>
      </p:sp>
      <p:sp>
        <p:nvSpPr>
          <p:cNvPr id="10" name="Plassholder for tekst 9"/>
          <p:cNvSpPr>
            <a:spLocks noGrp="1"/>
          </p:cNvSpPr>
          <p:nvPr>
            <p:ph type="body" sz="quarter" idx="10" hasCustomPrompt="1"/>
          </p:nvPr>
        </p:nvSpPr>
        <p:spPr>
          <a:xfrm>
            <a:off x="823458" y="-17896"/>
            <a:ext cx="7348023" cy="1226239"/>
          </a:xfrm>
          <a:prstGeom prst="rect">
            <a:avLst/>
          </a:prstGeom>
        </p:spPr>
        <p:txBody>
          <a:bodyPr anchor="b">
            <a:normAutofit/>
          </a:bodyPr>
          <a:lstStyle>
            <a:lvl1pPr marL="0" indent="0">
              <a:lnSpc>
                <a:spcPts val="2715"/>
              </a:lnSpc>
              <a:spcBef>
                <a:spcPts val="0"/>
              </a:spcBef>
              <a:buNone/>
              <a:defRPr sz="2700" b="1"/>
            </a:lvl1pPr>
            <a:lvl2pPr marL="342900" indent="0">
              <a:buNone/>
              <a:defRPr sz="1500" b="1"/>
            </a:lvl2pPr>
            <a:lvl3pPr marL="685800" indent="0">
              <a:buNone/>
              <a:defRPr sz="1500" b="1"/>
            </a:lvl3pPr>
            <a:lvl4pPr marL="1028700" indent="0">
              <a:buNone/>
              <a:defRPr sz="1500" b="1"/>
            </a:lvl4pPr>
            <a:lvl5pPr marL="1371600" indent="0">
              <a:buNone/>
              <a:defRPr sz="1500" b="1"/>
            </a:lvl5pPr>
          </a:lstStyle>
          <a:p>
            <a:pPr lvl="0"/>
            <a:r>
              <a:rPr lang="nb-NO"/>
              <a:t>Heading up to 2 lines in bold. Keep box in place. </a:t>
            </a:r>
          </a:p>
        </p:txBody>
      </p:sp>
      <p:grpSp>
        <p:nvGrpSpPr>
          <p:cNvPr id="11" name="Gruppe 10"/>
          <p:cNvGrpSpPr/>
          <p:nvPr userDrawn="1"/>
        </p:nvGrpSpPr>
        <p:grpSpPr>
          <a:xfrm>
            <a:off x="0" y="0"/>
            <a:ext cx="602100" cy="1052380"/>
            <a:chOff x="0" y="0"/>
            <a:chExt cx="802800" cy="1052380"/>
          </a:xfrm>
        </p:grpSpPr>
        <p:sp>
          <p:nvSpPr>
            <p:cNvPr id="12" name="Rektangel 11"/>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pic>
          <p:nvPicPr>
            <p:cNvPr id="13" name="Bild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00" y="543147"/>
              <a:ext cx="432000" cy="320727"/>
            </a:xfrm>
            <a:prstGeom prst="rect">
              <a:avLst/>
            </a:prstGeom>
          </p:spPr>
        </p:pic>
      </p:grpSp>
      <p:pic>
        <p:nvPicPr>
          <p:cNvPr id="9" name="Picture 8"/>
          <p:cNvPicPr>
            <a:picLocks noChangeAspect="1"/>
          </p:cNvPicPr>
          <p:nvPr userDrawn="1"/>
        </p:nvPicPr>
        <p:blipFill>
          <a:blip r:embed="rId3"/>
          <a:stretch>
            <a:fillRect/>
          </a:stretch>
        </p:blipFill>
        <p:spPr>
          <a:xfrm>
            <a:off x="7590410" y="6354972"/>
            <a:ext cx="1498172" cy="503028"/>
          </a:xfrm>
          <a:prstGeom prst="rect">
            <a:avLst/>
          </a:prstGeom>
        </p:spPr>
      </p:pic>
    </p:spTree>
    <p:extLst>
      <p:ext uri="{BB962C8B-B14F-4D97-AF65-F5344CB8AC3E}">
        <p14:creationId xmlns:p14="http://schemas.microsoft.com/office/powerpoint/2010/main" val="2038412624"/>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Text w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89"/>
          <a:ext cx="1190" cy="1587"/>
        </p:xfrm>
        <a:graphic>
          <a:graphicData uri="http://schemas.openxmlformats.org/presentationml/2006/ole">
            <mc:AlternateContent xmlns:mc="http://schemas.openxmlformats.org/markup-compatibility/2006">
              <mc:Choice xmlns:v="urn:schemas-microsoft-com:vml" Requires="v">
                <p:oleObj spid="_x0000_s1031" name="think-cell Slide" r:id="rId4" imgW="415" imgH="416" progId="TCLayout.ActiveDocument.1">
                  <p:embed/>
                </p:oleObj>
              </mc:Choice>
              <mc:Fallback>
                <p:oleObj name="think-cell Slide" r:id="rId4" imgW="415" imgH="416" progId="TCLayout.ActiveDocument.1">
                  <p:embed/>
                  <p:pic>
                    <p:nvPicPr>
                      <p:cNvPr id="2" name="Object 1" hidden="1"/>
                      <p:cNvPicPr/>
                      <p:nvPr/>
                    </p:nvPicPr>
                    <p:blipFill>
                      <a:blip r:embed="rId5"/>
                      <a:stretch>
                        <a:fillRect/>
                      </a:stretch>
                    </p:blipFill>
                    <p:spPr>
                      <a:xfrm>
                        <a:off x="1192" y="1589"/>
                        <a:ext cx="1190" cy="1587"/>
                      </a:xfrm>
                      <a:prstGeom prst="rect">
                        <a:avLst/>
                      </a:prstGeom>
                    </p:spPr>
                  </p:pic>
                </p:oleObj>
              </mc:Fallback>
            </mc:AlternateContent>
          </a:graphicData>
        </a:graphic>
      </p:graphicFrame>
      <p:sp>
        <p:nvSpPr>
          <p:cNvPr id="4" name="Plassholder for tekst 9"/>
          <p:cNvSpPr>
            <a:spLocks noGrp="1"/>
          </p:cNvSpPr>
          <p:nvPr>
            <p:ph type="body" sz="quarter" idx="10" hasCustomPrompt="1"/>
          </p:nvPr>
        </p:nvSpPr>
        <p:spPr>
          <a:xfrm>
            <a:off x="823458" y="-17896"/>
            <a:ext cx="7348023" cy="1226239"/>
          </a:xfrm>
          <a:prstGeom prst="rect">
            <a:avLst/>
          </a:prstGeom>
        </p:spPr>
        <p:txBody>
          <a:bodyPr anchor="b">
            <a:normAutofit/>
          </a:bodyPr>
          <a:lstStyle>
            <a:lvl1pPr marL="0" indent="0">
              <a:lnSpc>
                <a:spcPts val="2715"/>
              </a:lnSpc>
              <a:spcBef>
                <a:spcPts val="0"/>
              </a:spcBef>
              <a:buNone/>
              <a:defRPr sz="2700" b="1"/>
            </a:lvl1pPr>
            <a:lvl2pPr marL="342900" indent="0">
              <a:buNone/>
              <a:defRPr sz="1500" b="1"/>
            </a:lvl2pPr>
            <a:lvl3pPr marL="685800" indent="0">
              <a:buNone/>
              <a:defRPr sz="1500" b="1"/>
            </a:lvl3pPr>
            <a:lvl4pPr marL="1028700" indent="0">
              <a:buNone/>
              <a:defRPr sz="1500" b="1"/>
            </a:lvl4pPr>
            <a:lvl5pPr marL="1371600" indent="0">
              <a:buNone/>
              <a:defRPr sz="1500" b="1"/>
            </a:lvl5pPr>
          </a:lstStyle>
          <a:p>
            <a:pPr lvl="0"/>
            <a:r>
              <a:rPr lang="nb-NO"/>
              <a:t>Heading up to 2 lines in bold. Keep box in place. </a:t>
            </a:r>
          </a:p>
        </p:txBody>
      </p:sp>
      <p:grpSp>
        <p:nvGrpSpPr>
          <p:cNvPr id="5" name="Gruppe 4"/>
          <p:cNvGrpSpPr/>
          <p:nvPr userDrawn="1"/>
        </p:nvGrpSpPr>
        <p:grpSpPr>
          <a:xfrm>
            <a:off x="0" y="0"/>
            <a:ext cx="6021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pic>
          <p:nvPicPr>
            <p:cNvPr id="7" name="Bild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400" y="543147"/>
              <a:ext cx="432000" cy="320727"/>
            </a:xfrm>
            <a:prstGeom prst="rect">
              <a:avLst/>
            </a:prstGeom>
          </p:spPr>
        </p:pic>
      </p:grpSp>
      <p:pic>
        <p:nvPicPr>
          <p:cNvPr id="8" name="Picture 7"/>
          <p:cNvPicPr>
            <a:picLocks noChangeAspect="1"/>
          </p:cNvPicPr>
          <p:nvPr userDrawn="1"/>
        </p:nvPicPr>
        <p:blipFill>
          <a:blip r:embed="rId7"/>
          <a:stretch>
            <a:fillRect/>
          </a:stretch>
        </p:blipFill>
        <p:spPr>
          <a:xfrm>
            <a:off x="7590410" y="6312026"/>
            <a:ext cx="1498172" cy="503028"/>
          </a:xfrm>
          <a:prstGeom prst="rect">
            <a:avLst/>
          </a:prstGeom>
        </p:spPr>
      </p:pic>
    </p:spTree>
    <p:extLst>
      <p:ext uri="{BB962C8B-B14F-4D97-AF65-F5344CB8AC3E}">
        <p14:creationId xmlns:p14="http://schemas.microsoft.com/office/powerpoint/2010/main" val="1582500903"/>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Text w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89"/>
          <a:ext cx="1190" cy="1587"/>
        </p:xfrm>
        <a:graphic>
          <a:graphicData uri="http://schemas.openxmlformats.org/presentationml/2006/ole">
            <mc:AlternateContent xmlns:mc="http://schemas.openxmlformats.org/markup-compatibility/2006">
              <mc:Choice xmlns:v="urn:schemas-microsoft-com:vml" Requires="v">
                <p:oleObj spid="_x0000_s2055" name="think-cell Slide" r:id="rId4" imgW="415" imgH="416" progId="TCLayout.ActiveDocument.1">
                  <p:embed/>
                </p:oleObj>
              </mc:Choice>
              <mc:Fallback>
                <p:oleObj name="think-cell Slide" r:id="rId4" imgW="415" imgH="416" progId="TCLayout.ActiveDocument.1">
                  <p:embed/>
                  <p:pic>
                    <p:nvPicPr>
                      <p:cNvPr id="2" name="Object 1" hidden="1"/>
                      <p:cNvPicPr/>
                      <p:nvPr/>
                    </p:nvPicPr>
                    <p:blipFill>
                      <a:blip r:embed="rId5"/>
                      <a:stretch>
                        <a:fillRect/>
                      </a:stretch>
                    </p:blipFill>
                    <p:spPr>
                      <a:xfrm>
                        <a:off x="1192" y="1589"/>
                        <a:ext cx="1190" cy="1587"/>
                      </a:xfrm>
                      <a:prstGeom prst="rect">
                        <a:avLst/>
                      </a:prstGeom>
                    </p:spPr>
                  </p:pic>
                </p:oleObj>
              </mc:Fallback>
            </mc:AlternateContent>
          </a:graphicData>
        </a:graphic>
      </p:graphicFrame>
      <p:sp>
        <p:nvSpPr>
          <p:cNvPr id="12" name="Text Placeholder 11"/>
          <p:cNvSpPr>
            <a:spLocks noGrp="1"/>
          </p:cNvSpPr>
          <p:nvPr>
            <p:ph type="body" sz="quarter" idx="14" hasCustomPrompt="1"/>
          </p:nvPr>
        </p:nvSpPr>
        <p:spPr>
          <a:xfrm>
            <a:off x="826122" y="1606724"/>
            <a:ext cx="7715422" cy="4809951"/>
          </a:xfrm>
          <a:prstGeom prst="rect">
            <a:avLst/>
          </a:prstGeom>
        </p:spPr>
        <p:txBody>
          <a:bodyPr/>
          <a:lstStyle>
            <a:lvl1pPr marL="0" indent="0">
              <a:buNone/>
              <a:defRPr sz="1800"/>
            </a:lvl1pPr>
            <a:lvl2pPr>
              <a:defRPr sz="1500"/>
            </a:lvl2pPr>
            <a:lvl3pPr>
              <a:defRPr sz="1350"/>
            </a:lvl3pPr>
          </a:lstStyle>
          <a:p>
            <a:pPr lvl="0"/>
            <a:r>
              <a:rPr lang="en-US"/>
              <a:t>Text wide </a:t>
            </a:r>
            <a:r>
              <a:rPr lang="mr-IN"/>
              <a:t>–</a:t>
            </a:r>
            <a:r>
              <a:rPr lang="en-US"/>
              <a:t> Calibri 24pt</a:t>
            </a:r>
          </a:p>
          <a:p>
            <a:pPr lvl="1"/>
            <a:r>
              <a:rPr lang="en-US"/>
              <a:t>Second level 20pt</a:t>
            </a:r>
          </a:p>
          <a:p>
            <a:pPr lvl="2"/>
            <a:r>
              <a:rPr lang="en-US" err="1"/>
              <a:t>Third level </a:t>
            </a:r>
            <a:r>
              <a:rPr lang="en-US"/>
              <a:t>18pt</a:t>
            </a:r>
          </a:p>
        </p:txBody>
      </p:sp>
      <p:sp>
        <p:nvSpPr>
          <p:cNvPr id="4" name="Plassholder for tekst 9"/>
          <p:cNvSpPr>
            <a:spLocks noGrp="1"/>
          </p:cNvSpPr>
          <p:nvPr>
            <p:ph type="body" sz="quarter" idx="10" hasCustomPrompt="1"/>
          </p:nvPr>
        </p:nvSpPr>
        <p:spPr>
          <a:xfrm>
            <a:off x="823458" y="-17896"/>
            <a:ext cx="7348023" cy="1226239"/>
          </a:xfrm>
          <a:prstGeom prst="rect">
            <a:avLst/>
          </a:prstGeom>
        </p:spPr>
        <p:txBody>
          <a:bodyPr anchor="b">
            <a:normAutofit/>
          </a:bodyPr>
          <a:lstStyle>
            <a:lvl1pPr marL="0" indent="0">
              <a:lnSpc>
                <a:spcPts val="2715"/>
              </a:lnSpc>
              <a:spcBef>
                <a:spcPts val="0"/>
              </a:spcBef>
              <a:buNone/>
              <a:defRPr sz="2700" b="1"/>
            </a:lvl1pPr>
            <a:lvl2pPr marL="342900" indent="0">
              <a:buNone/>
              <a:defRPr sz="1500" b="1"/>
            </a:lvl2pPr>
            <a:lvl3pPr marL="685800" indent="0">
              <a:buNone/>
              <a:defRPr sz="1500" b="1"/>
            </a:lvl3pPr>
            <a:lvl4pPr marL="1028700" indent="0">
              <a:buNone/>
              <a:defRPr sz="1500" b="1"/>
            </a:lvl4pPr>
            <a:lvl5pPr marL="1371600" indent="0">
              <a:buNone/>
              <a:defRPr sz="1500" b="1"/>
            </a:lvl5pPr>
          </a:lstStyle>
          <a:p>
            <a:pPr lvl="0"/>
            <a:r>
              <a:rPr lang="nb-NO"/>
              <a:t>Heading up to 2 lines in bold. Keep box in place. </a:t>
            </a:r>
          </a:p>
        </p:txBody>
      </p:sp>
      <p:grpSp>
        <p:nvGrpSpPr>
          <p:cNvPr id="5" name="Gruppe 4"/>
          <p:cNvGrpSpPr/>
          <p:nvPr userDrawn="1"/>
        </p:nvGrpSpPr>
        <p:grpSpPr>
          <a:xfrm>
            <a:off x="0" y="0"/>
            <a:ext cx="6021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pic>
          <p:nvPicPr>
            <p:cNvPr id="7" name="Bild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400" y="543147"/>
              <a:ext cx="432000" cy="320727"/>
            </a:xfrm>
            <a:prstGeom prst="rect">
              <a:avLst/>
            </a:prstGeom>
          </p:spPr>
        </p:pic>
      </p:grpSp>
      <p:pic>
        <p:nvPicPr>
          <p:cNvPr id="8" name="Picture 7"/>
          <p:cNvPicPr>
            <a:picLocks noChangeAspect="1"/>
          </p:cNvPicPr>
          <p:nvPr userDrawn="1"/>
        </p:nvPicPr>
        <p:blipFill>
          <a:blip r:embed="rId7"/>
          <a:stretch>
            <a:fillRect/>
          </a:stretch>
        </p:blipFill>
        <p:spPr>
          <a:xfrm>
            <a:off x="7590410" y="6312026"/>
            <a:ext cx="1498172" cy="503028"/>
          </a:xfrm>
          <a:prstGeom prst="rect">
            <a:avLst/>
          </a:prstGeom>
        </p:spPr>
      </p:pic>
    </p:spTree>
    <p:extLst>
      <p:ext uri="{BB962C8B-B14F-4D97-AF65-F5344CB8AC3E}">
        <p14:creationId xmlns:p14="http://schemas.microsoft.com/office/powerpoint/2010/main" val="2458935565"/>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Espace réservé du texte 8"/>
          <p:cNvSpPr>
            <a:spLocks noGrp="1"/>
          </p:cNvSpPr>
          <p:nvPr>
            <p:ph type="body" sz="quarter" idx="13" hasCustomPrompt="1"/>
          </p:nvPr>
        </p:nvSpPr>
        <p:spPr bwMode="gray">
          <a:xfrm>
            <a:off x="539749" y="2492895"/>
            <a:ext cx="8232775" cy="3672955"/>
          </a:xfrm>
          <a:prstGeom prst="rect">
            <a:avLst/>
          </a:prstGeom>
        </p:spPr>
        <p:txBody>
          <a:bodyPr/>
          <a:lstStyle>
            <a:lvl1pPr marL="277200" indent="-313200">
              <a:spcBef>
                <a:spcPts val="800"/>
              </a:spcBef>
              <a:buClr>
                <a:schemeClr val="tx1"/>
              </a:buClr>
              <a:buFont typeface="Wingdings" charset="2"/>
              <a:buAutoNum type="arabicPlain"/>
              <a:defRPr sz="2400" b="0"/>
            </a:lvl1pPr>
            <a:lvl2pPr marL="0" indent="0">
              <a:spcBef>
                <a:spcPts val="800"/>
              </a:spcBef>
              <a:buFont typeface="Arial" panose="020B0604020202020204" pitchFamily="34" charset="0"/>
              <a:buNone/>
              <a:defRPr sz="1600" b="0" baseline="0"/>
            </a:lvl2pPr>
            <a:lvl3pPr marL="493713" indent="0">
              <a:buNone/>
              <a:defRPr/>
            </a:lvl3pPr>
            <a:lvl4pPr marL="898525" indent="0">
              <a:buFont typeface="Arial" panose="020B0604020202020204" pitchFamily="34" charset="0"/>
              <a:buNone/>
              <a:defRPr/>
            </a:lvl4pPr>
            <a:lvl5pPr marL="898525" indent="0">
              <a:buFont typeface="Arial" panose="020B0604020202020204" pitchFamily="34" charset="0"/>
              <a:buNone/>
              <a:defRPr/>
            </a:lvl5pPr>
          </a:lstStyle>
          <a:p>
            <a:r>
              <a:rPr lang="nb-NO" dirty="0"/>
              <a:t>Kapittel tittel</a:t>
            </a:r>
          </a:p>
          <a:p>
            <a:r>
              <a:rPr lang="nb-NO" dirty="0"/>
              <a:t>Kapittel tittel</a:t>
            </a:r>
          </a:p>
          <a:p>
            <a:r>
              <a:rPr lang="nb-NO" dirty="0"/>
              <a:t>Kapittel tittel</a:t>
            </a: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3" name="Plassholder for tekst 2"/>
          <p:cNvSpPr>
            <a:spLocks noGrp="1"/>
          </p:cNvSpPr>
          <p:nvPr>
            <p:ph type="body" sz="quarter" idx="14" hasCustomPrompt="1"/>
          </p:nvPr>
        </p:nvSpPr>
        <p:spPr>
          <a:xfrm>
            <a:off x="539552" y="836390"/>
            <a:ext cx="2374900" cy="360362"/>
          </a:xfrm>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AGENDA</a:t>
            </a:r>
          </a:p>
        </p:txBody>
      </p:sp>
    </p:spTree>
    <p:extLst>
      <p:ext uri="{BB962C8B-B14F-4D97-AF65-F5344CB8AC3E}">
        <p14:creationId xmlns:p14="http://schemas.microsoft.com/office/powerpoint/2010/main" val="25530385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ext 2 columns separated">
    <p:spTree>
      <p:nvGrpSpPr>
        <p:cNvPr id="1" name=""/>
        <p:cNvGrpSpPr/>
        <p:nvPr/>
      </p:nvGrpSpPr>
      <p:grpSpPr>
        <a:xfrm>
          <a:off x="0" y="0"/>
          <a:ext cx="0" cy="0"/>
          <a:chOff x="0" y="0"/>
          <a:chExt cx="0" cy="0"/>
        </a:xfrm>
      </p:grpSpPr>
      <p:sp>
        <p:nvSpPr>
          <p:cNvPr id="9" name="Text Placeholder 11"/>
          <p:cNvSpPr>
            <a:spLocks noGrp="1"/>
          </p:cNvSpPr>
          <p:nvPr>
            <p:ph type="body" sz="quarter" idx="14" hasCustomPrompt="1"/>
          </p:nvPr>
        </p:nvSpPr>
        <p:spPr>
          <a:xfrm>
            <a:off x="824087" y="1601657"/>
            <a:ext cx="3747913" cy="4680000"/>
          </a:xfrm>
          <a:prstGeom prst="rect">
            <a:avLst/>
          </a:prstGeom>
        </p:spPr>
        <p:txBody>
          <a:bodyPr/>
          <a:lstStyle>
            <a:lvl1pPr>
              <a:defRPr sz="1800"/>
            </a:lvl1pPr>
            <a:lvl2pPr>
              <a:defRPr sz="1500"/>
            </a:lvl2pPr>
            <a:lvl3pPr>
              <a:defRPr sz="1350"/>
            </a:lvl3pPr>
          </a:lstStyle>
          <a:p>
            <a:pPr lvl="0"/>
            <a:r>
              <a:rPr lang="en-US"/>
              <a:t>Column 1 </a:t>
            </a:r>
            <a:r>
              <a:rPr lang="mr-IN"/>
              <a:t>–</a:t>
            </a:r>
            <a:r>
              <a:rPr lang="en-US"/>
              <a:t> Calibri 24pt</a:t>
            </a:r>
          </a:p>
          <a:p>
            <a:pPr lvl="1"/>
            <a:r>
              <a:rPr lang="en-US"/>
              <a:t>Second level 20pt</a:t>
            </a:r>
          </a:p>
          <a:p>
            <a:pPr lvl="2"/>
            <a:r>
              <a:rPr lang="en-US" err="1"/>
              <a:t>Third level </a:t>
            </a:r>
            <a:r>
              <a:rPr lang="en-US"/>
              <a:t>18pt</a:t>
            </a:r>
          </a:p>
        </p:txBody>
      </p:sp>
      <p:sp>
        <p:nvSpPr>
          <p:cNvPr id="11" name="Text Placeholder 11"/>
          <p:cNvSpPr>
            <a:spLocks noGrp="1"/>
          </p:cNvSpPr>
          <p:nvPr>
            <p:ph type="body" sz="quarter" idx="15" hasCustomPrompt="1"/>
          </p:nvPr>
        </p:nvSpPr>
        <p:spPr>
          <a:xfrm>
            <a:off x="4793631" y="1601657"/>
            <a:ext cx="3747913" cy="4680000"/>
          </a:xfrm>
          <a:prstGeom prst="rect">
            <a:avLst/>
          </a:prstGeom>
        </p:spPr>
        <p:txBody>
          <a:bodyPr/>
          <a:lstStyle>
            <a:lvl1pPr>
              <a:defRPr sz="1800"/>
            </a:lvl1pPr>
            <a:lvl2pPr>
              <a:defRPr sz="1500"/>
            </a:lvl2pPr>
            <a:lvl3pPr>
              <a:defRPr sz="1350"/>
            </a:lvl3pPr>
          </a:lstStyle>
          <a:p>
            <a:pPr lvl="0"/>
            <a:r>
              <a:rPr lang="en-US"/>
              <a:t>Column 2 </a:t>
            </a:r>
            <a:r>
              <a:rPr lang="mr-IN"/>
              <a:t>–</a:t>
            </a:r>
            <a:r>
              <a:rPr lang="en-US"/>
              <a:t> Calibri 24pt</a:t>
            </a:r>
          </a:p>
          <a:p>
            <a:pPr lvl="1"/>
            <a:r>
              <a:rPr lang="en-US"/>
              <a:t>Second level 20pt</a:t>
            </a:r>
          </a:p>
          <a:p>
            <a:pPr lvl="2"/>
            <a:r>
              <a:rPr lang="en-US" err="1"/>
              <a:t>Third level </a:t>
            </a:r>
            <a:r>
              <a:rPr lang="en-US"/>
              <a:t>18pt</a:t>
            </a:r>
          </a:p>
        </p:txBody>
      </p:sp>
      <p:sp>
        <p:nvSpPr>
          <p:cNvPr id="10" name="Plassholder for tekst 9"/>
          <p:cNvSpPr>
            <a:spLocks noGrp="1"/>
          </p:cNvSpPr>
          <p:nvPr>
            <p:ph type="body" sz="quarter" idx="10" hasCustomPrompt="1"/>
          </p:nvPr>
        </p:nvSpPr>
        <p:spPr>
          <a:xfrm>
            <a:off x="823458" y="-17896"/>
            <a:ext cx="7348023" cy="1226239"/>
          </a:xfrm>
          <a:prstGeom prst="rect">
            <a:avLst/>
          </a:prstGeom>
        </p:spPr>
        <p:txBody>
          <a:bodyPr anchor="b">
            <a:normAutofit/>
          </a:bodyPr>
          <a:lstStyle>
            <a:lvl1pPr marL="0" indent="0">
              <a:lnSpc>
                <a:spcPts val="2715"/>
              </a:lnSpc>
              <a:spcBef>
                <a:spcPts val="0"/>
              </a:spcBef>
              <a:buNone/>
              <a:defRPr sz="2700" b="1"/>
            </a:lvl1pPr>
            <a:lvl2pPr marL="342900" indent="0">
              <a:buNone/>
              <a:defRPr sz="1500" b="1"/>
            </a:lvl2pPr>
            <a:lvl3pPr marL="685800" indent="0">
              <a:buNone/>
              <a:defRPr sz="1500" b="1"/>
            </a:lvl3pPr>
            <a:lvl4pPr marL="1028700" indent="0">
              <a:buNone/>
              <a:defRPr sz="1500" b="1"/>
            </a:lvl4pPr>
            <a:lvl5pPr marL="1371600" indent="0">
              <a:buNone/>
              <a:defRPr sz="1500" b="1"/>
            </a:lvl5pPr>
          </a:lstStyle>
          <a:p>
            <a:pPr lvl="0"/>
            <a:r>
              <a:rPr lang="nb-NO"/>
              <a:t>Heading up to 2 lines in bold. Keep box in place. </a:t>
            </a:r>
          </a:p>
        </p:txBody>
      </p:sp>
      <p:grpSp>
        <p:nvGrpSpPr>
          <p:cNvPr id="12" name="Gruppe 11"/>
          <p:cNvGrpSpPr/>
          <p:nvPr userDrawn="1"/>
        </p:nvGrpSpPr>
        <p:grpSpPr>
          <a:xfrm>
            <a:off x="0" y="0"/>
            <a:ext cx="602100" cy="1052380"/>
            <a:chOff x="0" y="0"/>
            <a:chExt cx="802800" cy="1052380"/>
          </a:xfrm>
        </p:grpSpPr>
        <p:sp>
          <p:nvSpPr>
            <p:cNvPr id="13" name="Rektangel 12"/>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pic>
          <p:nvPicPr>
            <p:cNvPr id="14" name="Bilde 1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5400" y="543147"/>
              <a:ext cx="432000" cy="320727"/>
            </a:xfrm>
            <a:prstGeom prst="rect">
              <a:avLst/>
            </a:prstGeom>
          </p:spPr>
        </p:pic>
      </p:grpSp>
      <p:pic>
        <p:nvPicPr>
          <p:cNvPr id="8" name="Picture 7"/>
          <p:cNvPicPr>
            <a:picLocks noChangeAspect="1"/>
          </p:cNvPicPr>
          <p:nvPr userDrawn="1"/>
        </p:nvPicPr>
        <p:blipFill>
          <a:blip r:embed="rId3"/>
          <a:stretch>
            <a:fillRect/>
          </a:stretch>
        </p:blipFill>
        <p:spPr>
          <a:xfrm>
            <a:off x="7564330" y="6281657"/>
            <a:ext cx="1498172" cy="503028"/>
          </a:xfrm>
          <a:prstGeom prst="rect">
            <a:avLst/>
          </a:prstGeom>
        </p:spPr>
      </p:pic>
    </p:spTree>
    <p:extLst>
      <p:ext uri="{BB962C8B-B14F-4D97-AF65-F5344CB8AC3E}">
        <p14:creationId xmlns:p14="http://schemas.microsoft.com/office/powerpoint/2010/main" val="2335932512"/>
      </p:ext>
    </p:extLst>
  </p:cSld>
  <p:clrMapOvr>
    <a:masterClrMapping/>
  </p:clrMapOvr>
  <p:timing>
    <p:tnLst>
      <p:par>
        <p:cTn id="1" dur="indefinite" restart="never" nodeType="tmRoot"/>
      </p:par>
    </p:tnLst>
  </p:timing>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19">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3" name="Espace réservé pour une image  2"/>
          <p:cNvSpPr>
            <a:spLocks noGrp="1"/>
          </p:cNvSpPr>
          <p:nvPr>
            <p:ph type="pic" sz="quarter" idx="15" hasCustomPrompt="1"/>
          </p:nvPr>
        </p:nvSpPr>
        <p:spPr bwMode="gray">
          <a:xfrm>
            <a:off x="-5490" y="-2539"/>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txBody>
          <a:bodyPr/>
          <a:lstStyle>
            <a:lvl1pPr marL="271463" marR="0" indent="-271463" algn="l" defTabSz="914199" rtl="0" eaLnBrk="1" fontAlgn="auto" latinLnBrk="0" hangingPunct="1">
              <a:lnSpc>
                <a:spcPct val="100000"/>
              </a:lnSpc>
              <a:spcBef>
                <a:spcPts val="1800"/>
              </a:spcBef>
              <a:spcAft>
                <a:spcPts val="0"/>
              </a:spcAft>
              <a:buClr>
                <a:srgbClr val="CF022B"/>
              </a:buClr>
              <a:buSzPct val="90000"/>
              <a:buFontTx/>
              <a:buBlip>
                <a:blip r:embed="rId2"/>
              </a:buBlip>
              <a:tabLst/>
              <a:defRPr/>
            </a:lvl1pPr>
          </a:lstStyle>
          <a:p>
            <a:r>
              <a:rPr lang="en-GB" dirty="0" err="1"/>
              <a:t>Klikk</a:t>
            </a:r>
            <a:r>
              <a:rPr lang="en-GB" dirty="0"/>
              <a:t> </a:t>
            </a:r>
            <a:r>
              <a:rPr lang="en-GB" dirty="0" err="1"/>
              <a:t>på</a:t>
            </a:r>
            <a:r>
              <a:rPr lang="en-GB" dirty="0"/>
              <a:t> </a:t>
            </a:r>
            <a:r>
              <a:rPr lang="en-GB" dirty="0" err="1"/>
              <a:t>ikonet</a:t>
            </a:r>
            <a:r>
              <a:rPr lang="en-GB" dirty="0"/>
              <a:t> for å </a:t>
            </a:r>
            <a:r>
              <a:rPr lang="en-GB" dirty="0" err="1"/>
              <a:t>sette</a:t>
            </a:r>
            <a:r>
              <a:rPr lang="en-GB" dirty="0"/>
              <a:t> inn et </a:t>
            </a:r>
            <a:r>
              <a:rPr lang="en-GB" dirty="0" err="1"/>
              <a:t>bilde</a:t>
            </a:r>
            <a:endParaRPr lang="en-GB" dirty="0"/>
          </a:p>
          <a:p>
            <a:endParaRPr lang="fr-FR" dirty="0"/>
          </a:p>
        </p:txBody>
      </p:sp>
      <p:sp>
        <p:nvSpPr>
          <p:cNvPr id="16" name="Espace réservé du pied de page 15"/>
          <p:cNvSpPr>
            <a:spLocks noGrp="1"/>
          </p:cNvSpPr>
          <p:nvPr>
            <p:ph type="ftr" sz="quarter" idx="13"/>
          </p:nvPr>
        </p:nvSpPr>
        <p:spPr bwMode="gray"/>
        <p:txBody>
          <a:bodyPr/>
          <a:lstStyle/>
          <a:p>
            <a:endParaRPr lang="fr-FR" dirty="0"/>
          </a:p>
        </p:txBody>
      </p:sp>
      <p:sp>
        <p:nvSpPr>
          <p:cNvPr id="17" name="Espace réservé du numéro de diapositive 16"/>
          <p:cNvSpPr>
            <a:spLocks noGrp="1"/>
          </p:cNvSpPr>
          <p:nvPr>
            <p:ph type="sldNum" sz="quarter" idx="14"/>
          </p:nvPr>
        </p:nvSpPr>
        <p:spPr bwMode="gray"/>
        <p:txBody>
          <a:bodyPr/>
          <a:lstStyle/>
          <a:p>
            <a:fld id="{AF43E6FD-AB27-4108-A2FC-346BB5F75E3F}" type="slidenum">
              <a:rPr lang="fr-FR" smtClean="0"/>
              <a:pPr/>
              <a:t>‹#›</a:t>
            </a:fld>
            <a:endParaRPr lang="fr-FR" dirty="0"/>
          </a:p>
        </p:txBody>
      </p:sp>
      <p:cxnSp>
        <p:nvCxnSpPr>
          <p:cNvPr id="18" name="Connecteur droit 17"/>
          <p:cNvCxnSpPr/>
          <p:nvPr userDrawn="1"/>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grpSp>
        <p:nvGrpSpPr>
          <p:cNvPr id="14" name="Groupe 13"/>
          <p:cNvGrpSpPr/>
          <p:nvPr userDrawn="1"/>
        </p:nvGrpSpPr>
        <p:grpSpPr bwMode="gray">
          <a:xfrm>
            <a:off x="0" y="1735560"/>
            <a:ext cx="9145587" cy="1773238"/>
            <a:chOff x="0" y="1958231"/>
            <a:chExt cx="9145587" cy="1773238"/>
          </a:xfrm>
          <a:solidFill>
            <a:schemeClr val="tx2">
              <a:lumMod val="10000"/>
              <a:lumOff val="90000"/>
            </a:schemeClr>
          </a:solidFill>
        </p:grpSpPr>
        <p:sp>
          <p:nvSpPr>
            <p:cNvPr id="19"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4" name="Titre 1"/>
          <p:cNvSpPr>
            <a:spLocks noGrp="1"/>
          </p:cNvSpPr>
          <p:nvPr>
            <p:ph type="ctrTitle" hasCustomPrompt="1"/>
          </p:nvPr>
        </p:nvSpPr>
        <p:spPr bwMode="gray">
          <a:xfrm>
            <a:off x="551884" y="4212403"/>
            <a:ext cx="6451431" cy="430867"/>
          </a:xfrm>
        </p:spPr>
        <p:txBody>
          <a:bodyPr wrap="square" anchor="b">
            <a:spAutoFit/>
          </a:bodyPr>
          <a:lstStyle>
            <a:lvl1pPr algn="l">
              <a:defRPr sz="2400" cap="none" baseline="0">
                <a:solidFill>
                  <a:schemeClr val="tx1"/>
                </a:solidFill>
              </a:defRPr>
            </a:lvl1pPr>
          </a:lstStyle>
          <a:p>
            <a:r>
              <a:rPr lang="en-GB" noProof="0" dirty="0" err="1"/>
              <a:t>Tittel</a:t>
            </a:r>
            <a:r>
              <a:rPr lang="en-GB" noProof="0" dirty="0"/>
              <a:t> </a:t>
            </a:r>
            <a:r>
              <a:rPr lang="en-GB" noProof="0" dirty="0" err="1"/>
              <a:t>presentasjon</a:t>
            </a:r>
            <a:endParaRPr lang="fr-FR" dirty="0"/>
          </a:p>
        </p:txBody>
      </p:sp>
      <p:sp>
        <p:nvSpPr>
          <p:cNvPr id="25" name="Sous-titre 2"/>
          <p:cNvSpPr>
            <a:spLocks noGrp="1"/>
          </p:cNvSpPr>
          <p:nvPr>
            <p:ph type="subTitle" idx="1" hasCustomPrompt="1"/>
          </p:nvPr>
        </p:nvSpPr>
        <p:spPr bwMode="gray">
          <a:xfrm>
            <a:off x="546100" y="4654553"/>
            <a:ext cx="6457215" cy="307777"/>
          </a:xfrm>
          <a:prstGeom prst="rect">
            <a:avLst/>
          </a:prstGeom>
        </p:spPr>
        <p:txBody>
          <a:bodyPr wrap="square" tIns="0" bIns="0">
            <a:spAutoFit/>
          </a:bodyPr>
          <a:lstStyle>
            <a:lvl1pPr marL="0" indent="0" algn="l">
              <a:spcBef>
                <a:spcPts val="411"/>
              </a:spcBef>
              <a:buFont typeface="Arial" panose="020B0604020202020204" pitchFamily="34" charset="0"/>
              <a:buNone/>
              <a:defRPr>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dirty="0" err="1"/>
              <a:t>Undertittel</a:t>
            </a:r>
            <a:endParaRPr lang="en-GB" noProof="0" dirty="0"/>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Tree>
    <p:extLst>
      <p:ext uri="{BB962C8B-B14F-4D97-AF65-F5344CB8AC3E}">
        <p14:creationId xmlns:p14="http://schemas.microsoft.com/office/powerpoint/2010/main" val="29481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2" name="Espace réservé du contenu 11"/>
          <p:cNvSpPr>
            <a:spLocks noGrp="1"/>
          </p:cNvSpPr>
          <p:nvPr>
            <p:ph sz="quarter" idx="13" hasCustomPrompt="1"/>
          </p:nvPr>
        </p:nvSpPr>
        <p:spPr bwMode="gray">
          <a:xfrm>
            <a:off x="515938" y="1484313"/>
            <a:ext cx="8088312" cy="4681537"/>
          </a:xfrm>
        </p:spPr>
        <p:txBody>
          <a:bodyPr/>
          <a:lstStyle>
            <a:lvl1pPr>
              <a:defRPr baseline="0"/>
            </a:lvl1pPr>
            <a:lvl2pPr>
              <a:defRPr baseline="0"/>
            </a:lvl2pPr>
            <a:lvl3pPr>
              <a:defRPr/>
            </a:lvl3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2</a:t>
            </a:r>
          </a:p>
          <a:p>
            <a:pPr lvl="2"/>
            <a:r>
              <a:rPr lang="en-GB" noProof="0" dirty="0" err="1"/>
              <a:t>Tekst</a:t>
            </a:r>
            <a:r>
              <a:rPr lang="en-GB" noProof="0" dirty="0"/>
              <a:t> </a:t>
            </a:r>
            <a:r>
              <a:rPr lang="en-GB" noProof="0" dirty="0" err="1"/>
              <a:t>nivå</a:t>
            </a:r>
            <a:r>
              <a:rPr lang="en-GB" noProof="0" dirty="0"/>
              <a:t> 3</a:t>
            </a:r>
          </a:p>
        </p:txBody>
      </p:sp>
      <p:sp>
        <p:nvSpPr>
          <p:cNvPr id="15" name="Plassholder for bunntekst 8"/>
          <p:cNvSpPr>
            <a:spLocks noGrp="1"/>
          </p:cNvSpPr>
          <p:nvPr>
            <p:ph type="ftr" sz="quarter" idx="3"/>
          </p:nvPr>
        </p:nvSpPr>
        <p:spPr>
          <a:xfrm>
            <a:off x="539552" y="6453336"/>
            <a:ext cx="2895600" cy="216024"/>
          </a:xfrm>
          <a:prstGeom prst="rect">
            <a:avLst/>
          </a:prstGeom>
        </p:spPr>
        <p:txBody>
          <a:bodyPr vert="horz" lIns="91440" tIns="45720" rIns="91440" bIns="45720" rtlCol="0" anchor="ctr"/>
          <a:lstStyle>
            <a:lvl1pPr algn="l">
              <a:defRPr sz="900">
                <a:solidFill>
                  <a:srgbClr val="232323"/>
                </a:solidFill>
              </a:defRPr>
            </a:lvl1pPr>
          </a:lstStyle>
          <a:p>
            <a:endParaRPr lang="nb-NO" dirty="0"/>
          </a:p>
        </p:txBody>
      </p:sp>
      <p:sp>
        <p:nvSpPr>
          <p:cNvPr id="16" name="Plassholder for lysbildenummer 9"/>
          <p:cNvSpPr>
            <a:spLocks noGrp="1"/>
          </p:cNvSpPr>
          <p:nvPr>
            <p:ph type="sldNum" sz="quarter" idx="4"/>
          </p:nvPr>
        </p:nvSpPr>
        <p:spPr>
          <a:xfrm>
            <a:off x="179512" y="6453337"/>
            <a:ext cx="333400" cy="216024"/>
          </a:xfrm>
          <a:prstGeom prst="rect">
            <a:avLst/>
          </a:prstGeom>
        </p:spPr>
        <p:txBody>
          <a:bodyPr vert="horz" lIns="91440" tIns="45720" rIns="91440" bIns="45720" rtlCol="0" anchor="ctr"/>
          <a:lstStyle>
            <a:lvl1pPr algn="r">
              <a:defRPr sz="1000">
                <a:solidFill>
                  <a:srgbClr val="232323"/>
                </a:solidFill>
              </a:defRPr>
            </a:lvl1pPr>
          </a:lstStyle>
          <a:p>
            <a:fld id="{5279AF0B-2D84-CD41-8CAF-017061CB9833}" type="slidenum">
              <a:rPr lang="nb-NO" smtClean="0"/>
              <a:pPr/>
              <a:t>‹#›</a:t>
            </a:fld>
            <a:endParaRPr lang="nb-NO"/>
          </a:p>
        </p:txBody>
      </p:sp>
    </p:spTree>
    <p:extLst>
      <p:ext uri="{BB962C8B-B14F-4D97-AF65-F5344CB8AC3E}">
        <p14:creationId xmlns:p14="http://schemas.microsoft.com/office/powerpoint/2010/main" val="114717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515938" y="1484312"/>
            <a:ext cx="8088511" cy="4681537"/>
          </a:xfrm>
          <a:prstGeom prst="rect">
            <a:avLst/>
          </a:prstGeom>
        </p:spPr>
        <p:txBody>
          <a:bodyPr/>
          <a:lstStyle>
            <a:lvl1pPr>
              <a:defRPr/>
            </a:lvl1pPr>
            <a:lvl2pPr>
              <a:defRPr/>
            </a:lvl2pPr>
            <a:lvl3pPr>
              <a:defRPr/>
            </a:lvl3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a:p>
            <a:pPr lvl="2"/>
            <a:r>
              <a:rPr lang="en-GB" noProof="0" dirty="0" err="1"/>
              <a:t>Tekst</a:t>
            </a:r>
            <a:r>
              <a:rPr lang="en-GB" noProof="0" dirty="0"/>
              <a:t> </a:t>
            </a:r>
            <a:r>
              <a:rPr lang="en-GB" noProof="0" dirty="0" err="1"/>
              <a:t>nivå</a:t>
            </a:r>
            <a:r>
              <a:rPr lang="en-GB" noProof="0" dirty="0"/>
              <a:t> </a:t>
            </a:r>
            <a:r>
              <a:rPr lang="en-GB" noProof="0" dirty="0" err="1"/>
              <a:t>tre</a:t>
            </a:r>
            <a:endParaRPr lang="en-GB" noProof="0" dirty="0"/>
          </a:p>
        </p:txBody>
      </p:sp>
      <p:sp>
        <p:nvSpPr>
          <p:cNvPr id="8" name="Titre 7"/>
          <p:cNvSpPr>
            <a:spLocks noGrp="1"/>
          </p:cNvSpPr>
          <p:nvPr>
            <p:ph type="title" hasCustomPrompt="1"/>
          </p:nvPr>
        </p:nvSpPr>
        <p:spPr bwMode="gray">
          <a:xfrm>
            <a:off x="544439" y="316180"/>
            <a:ext cx="8045374" cy="332546"/>
          </a:xfrm>
        </p:spPr>
        <p:txBody>
          <a:bodyPr anchor="ct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
        <p:nvSpPr>
          <p:cNvPr id="4" name="Espace réservé du texte 3"/>
          <p:cNvSpPr>
            <a:spLocks noGrp="1"/>
          </p:cNvSpPr>
          <p:nvPr>
            <p:ph type="body" sz="quarter" idx="13" hasCustomPrompt="1"/>
          </p:nvPr>
        </p:nvSpPr>
        <p:spPr bwMode="gray">
          <a:xfrm>
            <a:off x="544439" y="656624"/>
            <a:ext cx="8045450" cy="269875"/>
          </a:xfrm>
          <a:prstGeom prst="rect">
            <a:avLst/>
          </a:prstGeom>
        </p:spPr>
        <p:txBody>
          <a:bodyPr vert="horz" lIns="0" tIns="45710" rIns="0" bIns="45710" rtlCol="0" anchor="ctr">
            <a:noAutofit/>
          </a:bodyPr>
          <a:lstStyle>
            <a:lvl1pPr marL="0" indent="0">
              <a:lnSpc>
                <a:spcPct val="90000"/>
              </a:lnSpc>
              <a:spcBef>
                <a:spcPct val="0"/>
              </a:spcBef>
              <a:buFont typeface="Arial" panose="020B0604020202020204" pitchFamily="34" charset="0"/>
              <a:buNone/>
              <a:defRPr lang="fr-FR" sz="1800" cap="none" smtClean="0">
                <a:solidFill>
                  <a:srgbClr val="CF022B"/>
                </a:solidFill>
                <a:latin typeface="+mj-lt"/>
                <a:ea typeface="+mj-ea"/>
                <a:cs typeface="+mj-cs"/>
              </a:defRPr>
            </a:lvl1pPr>
            <a:lvl2pPr>
              <a:defRPr lang="fr-FR" smtClean="0"/>
            </a:lvl2pPr>
            <a:lvl3pPr>
              <a:defRPr lang="fr-FR" smtClean="0"/>
            </a:lvl3pPr>
            <a:lvl4pPr>
              <a:defRPr lang="fr-FR" smtClean="0"/>
            </a:lvl4pPr>
            <a:lvl5pPr>
              <a:defRPr lang="en-GB"/>
            </a:lvl5pPr>
          </a:lstStyle>
          <a:p>
            <a:pPr marL="0" lvl="0">
              <a:lnSpc>
                <a:spcPct val="90000"/>
              </a:lnSpc>
              <a:spcBef>
                <a:spcPct val="0"/>
              </a:spcBef>
            </a:pPr>
            <a:r>
              <a:rPr lang="en-GB" noProof="0" dirty="0" err="1"/>
              <a:t>Undertittel</a:t>
            </a:r>
            <a:endParaRPr lang="en-GB" noProof="0" dirty="0"/>
          </a:p>
        </p:txBody>
      </p:sp>
    </p:spTree>
    <p:extLst>
      <p:ext uri="{BB962C8B-B14F-4D97-AF65-F5344CB8AC3E}">
        <p14:creationId xmlns:p14="http://schemas.microsoft.com/office/powerpoint/2010/main" val="400975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Espace réservé du contenu 4"/>
          <p:cNvSpPr>
            <a:spLocks noGrp="1"/>
          </p:cNvSpPr>
          <p:nvPr>
            <p:ph sz="quarter" idx="14" hasCustomPrompt="1"/>
          </p:nvPr>
        </p:nvSpPr>
        <p:spPr bwMode="gray">
          <a:xfrm>
            <a:off x="4716016" y="1484313"/>
            <a:ext cx="3888234" cy="4679062"/>
          </a:xfrm>
          <a:prstGeom prst="rect">
            <a:avLst/>
          </a:prstGeom>
        </p:spPr>
        <p:txBody>
          <a:bodyPr/>
          <a:lstStyle>
            <a:lvl1pPr>
              <a:defRPr sz="2000"/>
            </a:lvl1pPr>
            <a:lvl2pPr>
              <a:defRPr sz="1800"/>
            </a:lvl2pPr>
            <a:lvl3pPr>
              <a:defRPr sz="1600"/>
            </a:lvl3pPr>
            <a:lvl4pPr>
              <a:defRPr sz="1600"/>
            </a:lvl4pPr>
            <a:lvl5pPr>
              <a:defRPr sz="1600"/>
            </a:lvl5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a:p>
            <a:pPr lvl="2"/>
            <a:r>
              <a:rPr lang="en-GB" noProof="0" dirty="0" err="1"/>
              <a:t>Tekst</a:t>
            </a:r>
            <a:r>
              <a:rPr lang="en-GB" noProof="0" dirty="0"/>
              <a:t> </a:t>
            </a:r>
            <a:r>
              <a:rPr lang="en-GB" noProof="0" dirty="0" err="1"/>
              <a:t>nivå</a:t>
            </a:r>
            <a:r>
              <a:rPr lang="en-GB" noProof="0" dirty="0"/>
              <a:t> </a:t>
            </a:r>
            <a:r>
              <a:rPr lang="en-GB" noProof="0" dirty="0" err="1"/>
              <a:t>tre</a:t>
            </a:r>
            <a:endParaRPr lang="en-GB" noProof="0" dirty="0"/>
          </a:p>
        </p:txBody>
      </p:sp>
      <p:sp>
        <p:nvSpPr>
          <p:cNvPr id="3" name="Espace réservé du contenu 2"/>
          <p:cNvSpPr>
            <a:spLocks noGrp="1"/>
          </p:cNvSpPr>
          <p:nvPr>
            <p:ph idx="1" hasCustomPrompt="1"/>
          </p:nvPr>
        </p:nvSpPr>
        <p:spPr bwMode="gray">
          <a:xfrm>
            <a:off x="515939" y="1484313"/>
            <a:ext cx="3912046" cy="4678588"/>
          </a:xfrm>
          <a:prstGeom prst="rect">
            <a:avLst/>
          </a:prstGeom>
        </p:spPr>
        <p:txBody>
          <a:bodyPr/>
          <a:lstStyle>
            <a:lvl1pPr>
              <a:defRPr sz="2000" baseline="0"/>
            </a:lvl1pPr>
            <a:lvl2pPr>
              <a:defRPr sz="1800"/>
            </a:lvl2pPr>
            <a:lvl3pPr>
              <a:defRPr sz="1600"/>
            </a:lvl3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a:p>
            <a:pPr lvl="2"/>
            <a:r>
              <a:rPr lang="en-GB" noProof="0" dirty="0" err="1"/>
              <a:t>Tekst</a:t>
            </a:r>
            <a:r>
              <a:rPr lang="en-GB" noProof="0" dirty="0"/>
              <a:t> </a:t>
            </a:r>
            <a:r>
              <a:rPr lang="en-GB" noProof="0" dirty="0" err="1"/>
              <a:t>nivå</a:t>
            </a:r>
            <a:r>
              <a:rPr lang="en-GB" noProof="0" dirty="0"/>
              <a:t> </a:t>
            </a:r>
            <a:r>
              <a:rPr lang="en-GB" noProof="0" dirty="0" err="1"/>
              <a:t>tre</a:t>
            </a:r>
            <a:endParaRPr lang="en-GB" noProof="0" dirty="0"/>
          </a:p>
        </p:txBody>
      </p:sp>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Tree>
    <p:extLst>
      <p:ext uri="{BB962C8B-B14F-4D97-AF65-F5344CB8AC3E}">
        <p14:creationId xmlns:p14="http://schemas.microsoft.com/office/powerpoint/2010/main" val="265808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mp; rectangular pictu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515938" y="1484312"/>
            <a:ext cx="4056063" cy="4681537"/>
          </a:xfrm>
          <a:prstGeom prst="rect">
            <a:avLst/>
          </a:prstGeom>
        </p:spPr>
        <p:txBody>
          <a:bodyPr/>
          <a:lstStyle>
            <a:lvl1pPr>
              <a:defRPr sz="2000"/>
            </a:lvl1pPr>
            <a:lvl2pPr>
              <a:defRPr sz="1800"/>
            </a:lvl2pPr>
            <a:lvl3pPr>
              <a:defRPr sz="1600"/>
            </a:lvl3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a:p>
            <a:pPr lvl="2"/>
            <a:r>
              <a:rPr lang="en-GB" noProof="0" dirty="0" err="1"/>
              <a:t>Tekst</a:t>
            </a:r>
            <a:r>
              <a:rPr lang="en-GB" noProof="0" dirty="0"/>
              <a:t> </a:t>
            </a:r>
            <a:r>
              <a:rPr lang="en-GB" noProof="0" dirty="0" err="1"/>
              <a:t>nivå</a:t>
            </a:r>
            <a:r>
              <a:rPr lang="en-GB" noProof="0" dirty="0"/>
              <a:t> </a:t>
            </a:r>
            <a:r>
              <a:rPr lang="en-GB" noProof="0" dirty="0" err="1"/>
              <a:t>tre</a:t>
            </a:r>
            <a:endParaRPr lang="en-GB" noProof="0" dirty="0"/>
          </a:p>
        </p:txBody>
      </p:sp>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
        <p:nvSpPr>
          <p:cNvPr id="4" name="Espace réservé pour une image  3"/>
          <p:cNvSpPr>
            <a:spLocks noGrp="1"/>
          </p:cNvSpPr>
          <p:nvPr>
            <p:ph type="pic" sz="quarter" idx="13" hasCustomPrompt="1"/>
          </p:nvPr>
        </p:nvSpPr>
        <p:spPr bwMode="gray">
          <a:xfrm>
            <a:off x="4788024" y="1474788"/>
            <a:ext cx="4355975" cy="4691063"/>
          </a:xfrm>
          <a:prstGeom prst="rect">
            <a:avLst/>
          </a:prstGeom>
        </p:spPr>
        <p:txBody>
          <a:bodyPr/>
          <a:lstStyle>
            <a:lvl1pPr>
              <a:defRPr baseline="0"/>
            </a:lvl1pPr>
          </a:lstStyle>
          <a:p>
            <a:r>
              <a:rPr lang="en-GB" dirty="0" err="1"/>
              <a:t>Klikk</a:t>
            </a:r>
            <a:r>
              <a:rPr lang="en-GB" dirty="0"/>
              <a:t> </a:t>
            </a:r>
            <a:r>
              <a:rPr lang="en-GB" dirty="0" err="1"/>
              <a:t>på</a:t>
            </a:r>
            <a:r>
              <a:rPr lang="en-GB" dirty="0"/>
              <a:t> </a:t>
            </a:r>
            <a:r>
              <a:rPr lang="en-GB" dirty="0" err="1"/>
              <a:t>ikonet</a:t>
            </a:r>
            <a:r>
              <a:rPr lang="en-GB" dirty="0"/>
              <a:t> for å </a:t>
            </a:r>
            <a:r>
              <a:rPr lang="en-GB" dirty="0" err="1"/>
              <a:t>sette</a:t>
            </a:r>
            <a:r>
              <a:rPr lang="en-GB" dirty="0"/>
              <a:t> inn et </a:t>
            </a:r>
            <a:r>
              <a:rPr lang="en-GB" dirty="0" err="1"/>
              <a:t>bilde</a:t>
            </a:r>
            <a:endParaRPr lang="en-GB" dirty="0"/>
          </a:p>
        </p:txBody>
      </p:sp>
    </p:spTree>
    <p:extLst>
      <p:ext uri="{BB962C8B-B14F-4D97-AF65-F5344CB8AC3E}">
        <p14:creationId xmlns:p14="http://schemas.microsoft.com/office/powerpoint/2010/main" val="1149233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4" name="Rectangle 3"/>
          <p:cNvSpPr/>
          <p:nvPr userDrawn="1"/>
        </p:nvSpPr>
        <p:spPr bwMode="gray">
          <a:xfrm>
            <a:off x="0" y="1474788"/>
            <a:ext cx="4556345"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6" name="Rectangle 15"/>
          <p:cNvSpPr/>
          <p:nvPr userDrawn="1"/>
        </p:nvSpPr>
        <p:spPr bwMode="gray">
          <a:xfrm>
            <a:off x="4584698" y="1474788"/>
            <a:ext cx="4559301"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9" name="Rectangle 18"/>
          <p:cNvSpPr/>
          <p:nvPr userDrawn="1"/>
        </p:nvSpPr>
        <p:spPr bwMode="gray">
          <a:xfrm>
            <a:off x="0" y="3824288"/>
            <a:ext cx="4556345"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20" name="Rectangle 19"/>
          <p:cNvSpPr/>
          <p:nvPr userDrawn="1"/>
        </p:nvSpPr>
        <p:spPr bwMode="gray">
          <a:xfrm>
            <a:off x="4584698" y="3824288"/>
            <a:ext cx="4559301"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515938" y="1474788"/>
            <a:ext cx="4040407"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p:txBody>
      </p:sp>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
        <p:nvSpPr>
          <p:cNvPr id="21" name="Espace réservé du contenu 2"/>
          <p:cNvSpPr>
            <a:spLocks noGrp="1"/>
          </p:cNvSpPr>
          <p:nvPr>
            <p:ph idx="13" hasCustomPrompt="1"/>
          </p:nvPr>
        </p:nvSpPr>
        <p:spPr bwMode="gray">
          <a:xfrm>
            <a:off x="4706951" y="1474788"/>
            <a:ext cx="4017130" cy="2314575"/>
          </a:xfrm>
          <a:prstGeom prst="rect">
            <a:avLst/>
          </a:prstGeom>
          <a:noFill/>
          <a:ln w="38100">
            <a:noFill/>
          </a:ln>
        </p:spPr>
        <p:txBody>
          <a:bodyPr lIns="0" rIns="0"/>
          <a:lstStyle>
            <a:lvl1pPr>
              <a:defRPr sz="1800"/>
            </a:lvl1pPr>
            <a:lvl2pPr>
              <a:defRPr sz="1600" baseline="0"/>
            </a:lvl2pPr>
            <a:lvl3pPr>
              <a:defRPr sz="1400"/>
            </a:lvl3pPr>
            <a:lvl4pPr>
              <a:defRPr sz="1100"/>
            </a:lvl4pPr>
            <a:lvl5pPr>
              <a:defRPr sz="1100"/>
            </a:lvl5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p:txBody>
      </p:sp>
      <p:sp>
        <p:nvSpPr>
          <p:cNvPr id="22" name="Espace réservé du contenu 2"/>
          <p:cNvSpPr>
            <a:spLocks noGrp="1"/>
          </p:cNvSpPr>
          <p:nvPr>
            <p:ph idx="14" hasCustomPrompt="1"/>
          </p:nvPr>
        </p:nvSpPr>
        <p:spPr bwMode="gray">
          <a:xfrm>
            <a:off x="4706951" y="3844608"/>
            <a:ext cx="4017130"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p:txBody>
      </p:sp>
      <p:sp>
        <p:nvSpPr>
          <p:cNvPr id="23" name="Espace réservé du contenu 2"/>
          <p:cNvSpPr>
            <a:spLocks noGrp="1"/>
          </p:cNvSpPr>
          <p:nvPr>
            <p:ph idx="15" hasCustomPrompt="1"/>
          </p:nvPr>
        </p:nvSpPr>
        <p:spPr bwMode="gray">
          <a:xfrm>
            <a:off x="515938" y="3844608"/>
            <a:ext cx="4040407"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p:txBody>
      </p:sp>
    </p:spTree>
    <p:extLst>
      <p:ext uri="{BB962C8B-B14F-4D97-AF65-F5344CB8AC3E}">
        <p14:creationId xmlns:p14="http://schemas.microsoft.com/office/powerpoint/2010/main" val="267262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ntents">
    <p:spTree>
      <p:nvGrpSpPr>
        <p:cNvPr id="1" name=""/>
        <p:cNvGrpSpPr/>
        <p:nvPr/>
      </p:nvGrpSpPr>
      <p:grpSpPr>
        <a:xfrm>
          <a:off x="0" y="0"/>
          <a:ext cx="0" cy="0"/>
          <a:chOff x="0" y="0"/>
          <a:chExt cx="0" cy="0"/>
        </a:xfrm>
      </p:grpSpPr>
      <p:sp>
        <p:nvSpPr>
          <p:cNvPr id="4" name="Rectangle 3"/>
          <p:cNvSpPr/>
          <p:nvPr userDrawn="1"/>
        </p:nvSpPr>
        <p:spPr bwMode="gray">
          <a:xfrm>
            <a:off x="1" y="1474788"/>
            <a:ext cx="4891138"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6" name="Rectangle 15"/>
          <p:cNvSpPr/>
          <p:nvPr userDrawn="1"/>
        </p:nvSpPr>
        <p:spPr bwMode="gray">
          <a:xfrm>
            <a:off x="4932040" y="1474788"/>
            <a:ext cx="4211960"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20" name="Rectangle 19"/>
          <p:cNvSpPr/>
          <p:nvPr userDrawn="1"/>
        </p:nvSpPr>
        <p:spPr bwMode="gray">
          <a:xfrm>
            <a:off x="4932040" y="3824288"/>
            <a:ext cx="4211960"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1" y="1474788"/>
            <a:ext cx="4891138" cy="4691062"/>
          </a:xfrm>
          <a:prstGeom prst="rect">
            <a:avLst/>
          </a:prstGeom>
          <a:noFill/>
          <a:ln w="38100">
            <a:noFill/>
          </a:ln>
        </p:spPr>
        <p:txBody>
          <a:bodyPr lIns="504000" rIns="108000"/>
          <a:lstStyle>
            <a:lvl1pPr>
              <a:defRPr sz="2000"/>
            </a:lvl1pPr>
            <a:lvl2pPr>
              <a:defRPr sz="1600" baseline="0"/>
            </a:lvl2pPr>
            <a:lvl3pPr>
              <a:defRPr sz="1400"/>
            </a:lvl3pPr>
            <a:lvl4pPr>
              <a:defRPr sz="110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a:p>
            <a:pPr lvl="2"/>
            <a:r>
              <a:rPr lang="en-GB" dirty="0" err="1"/>
              <a:t>Tekst</a:t>
            </a:r>
            <a:r>
              <a:rPr lang="en-GB" dirty="0"/>
              <a:t> </a:t>
            </a:r>
            <a:r>
              <a:rPr lang="en-GB" dirty="0" err="1"/>
              <a:t>nivå</a:t>
            </a:r>
            <a:r>
              <a:rPr lang="en-GB" dirty="0"/>
              <a:t> </a:t>
            </a:r>
            <a:r>
              <a:rPr lang="en-GB" dirty="0" err="1"/>
              <a:t>tre</a:t>
            </a:r>
            <a:endParaRPr lang="en-GB" dirty="0"/>
          </a:p>
        </p:txBody>
      </p:sp>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
        <p:nvSpPr>
          <p:cNvPr id="21" name="Espace réservé du contenu 2"/>
          <p:cNvSpPr>
            <a:spLocks noGrp="1"/>
          </p:cNvSpPr>
          <p:nvPr>
            <p:ph idx="13" hasCustomPrompt="1"/>
          </p:nvPr>
        </p:nvSpPr>
        <p:spPr bwMode="gray">
          <a:xfrm>
            <a:off x="5206300" y="1474788"/>
            <a:ext cx="3663440" cy="2314575"/>
          </a:xfrm>
          <a:prstGeom prst="rect">
            <a:avLst/>
          </a:prstGeom>
          <a:noFill/>
          <a:ln w="38100">
            <a:noFill/>
          </a:ln>
        </p:spPr>
        <p:txBody>
          <a:bodyPr lIns="108000" rIns="108000"/>
          <a:lstStyle>
            <a:lvl1pPr>
              <a:defRPr sz="2000"/>
            </a:lvl1pPr>
            <a:lvl2pPr>
              <a:defRPr sz="1600"/>
            </a:lvl2pPr>
            <a:lvl3pPr>
              <a:defRPr sz="1400"/>
            </a:lvl3pPr>
            <a:lvl4pPr>
              <a:defRPr sz="105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a:p>
            <a:pPr lvl="2"/>
            <a:r>
              <a:rPr lang="en-GB" dirty="0" err="1"/>
              <a:t>Tekst</a:t>
            </a:r>
            <a:r>
              <a:rPr lang="en-GB" dirty="0"/>
              <a:t> </a:t>
            </a:r>
            <a:r>
              <a:rPr lang="en-GB" dirty="0" err="1"/>
              <a:t>nivå</a:t>
            </a:r>
            <a:r>
              <a:rPr lang="en-GB" dirty="0"/>
              <a:t> </a:t>
            </a:r>
            <a:r>
              <a:rPr lang="en-GB" dirty="0" err="1"/>
              <a:t>tre</a:t>
            </a:r>
            <a:endParaRPr lang="en-GB" dirty="0"/>
          </a:p>
        </p:txBody>
      </p:sp>
      <p:sp>
        <p:nvSpPr>
          <p:cNvPr id="22" name="Espace réservé du contenu 2"/>
          <p:cNvSpPr>
            <a:spLocks noGrp="1"/>
          </p:cNvSpPr>
          <p:nvPr>
            <p:ph idx="14" hasCustomPrompt="1"/>
          </p:nvPr>
        </p:nvSpPr>
        <p:spPr bwMode="gray">
          <a:xfrm>
            <a:off x="5206300" y="3844608"/>
            <a:ext cx="3663440" cy="2314575"/>
          </a:xfrm>
          <a:prstGeom prst="rect">
            <a:avLst/>
          </a:prstGeom>
          <a:noFill/>
          <a:ln w="38100">
            <a:noFill/>
          </a:ln>
        </p:spPr>
        <p:txBody>
          <a:bodyPr lIns="108000" rIns="108000"/>
          <a:lstStyle>
            <a:lvl1pPr>
              <a:defRPr sz="2000"/>
            </a:lvl1pPr>
            <a:lvl2pPr>
              <a:defRPr sz="1600"/>
            </a:lvl2pPr>
            <a:lvl3pPr>
              <a:defRPr sz="1400"/>
            </a:lvl3pPr>
            <a:lvl4pPr>
              <a:defRPr sz="110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a:p>
            <a:pPr lvl="2"/>
            <a:r>
              <a:rPr lang="en-GB" dirty="0" err="1"/>
              <a:t>Tekst</a:t>
            </a:r>
            <a:r>
              <a:rPr lang="en-GB" dirty="0"/>
              <a:t> </a:t>
            </a:r>
            <a:r>
              <a:rPr lang="en-GB" dirty="0" err="1"/>
              <a:t>nivå</a:t>
            </a:r>
            <a:r>
              <a:rPr lang="en-GB" dirty="0"/>
              <a:t> </a:t>
            </a:r>
            <a:r>
              <a:rPr lang="en-GB" dirty="0" err="1"/>
              <a:t>tre</a:t>
            </a:r>
            <a:endParaRPr lang="en-GB" dirty="0"/>
          </a:p>
        </p:txBody>
      </p:sp>
    </p:spTree>
    <p:extLst>
      <p:ext uri="{BB962C8B-B14F-4D97-AF65-F5344CB8AC3E}">
        <p14:creationId xmlns:p14="http://schemas.microsoft.com/office/powerpoint/2010/main" val="58467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44439" y="190697"/>
            <a:ext cx="8045374" cy="790031"/>
          </a:xfrm>
          <a:prstGeom prst="rect">
            <a:avLst/>
          </a:prstGeom>
        </p:spPr>
        <p:txBody>
          <a:bodyPr vert="horz" lIns="0" tIns="45710" rIns="0" bIns="45710" rtlCol="0" anchor="b">
            <a:noAutofit/>
          </a:bodyPr>
          <a:lstStyle/>
          <a:p>
            <a:r>
              <a:rPr lang="en-GB" noProof="0" dirty="0" err="1"/>
              <a:t>Tittel</a:t>
            </a:r>
            <a:endParaRPr lang="fr-FR" dirty="0"/>
          </a:p>
        </p:txBody>
      </p:sp>
      <p:cxnSp>
        <p:nvCxnSpPr>
          <p:cNvPr id="11" name="Connecteur droit 10"/>
          <p:cNvCxnSpPr/>
          <p:nvPr/>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bwMode="gray">
          <a:xfrm>
            <a:off x="539750" y="1054174"/>
            <a:ext cx="641823" cy="0"/>
          </a:xfrm>
          <a:prstGeom prst="line">
            <a:avLst/>
          </a:prstGeom>
          <a:ln w="12700">
            <a:solidFill>
              <a:srgbClr val="CF022B"/>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gray">
          <a:xfrm>
            <a:off x="0" y="1"/>
            <a:ext cx="9143728" cy="107092"/>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Espace réservé du texte 6"/>
          <p:cNvSpPr>
            <a:spLocks noGrp="1"/>
          </p:cNvSpPr>
          <p:nvPr>
            <p:ph type="body" idx="1"/>
          </p:nvPr>
        </p:nvSpPr>
        <p:spPr bwMode="gray">
          <a:xfrm>
            <a:off x="515938" y="1484314"/>
            <a:ext cx="8088312" cy="4681536"/>
          </a:xfrm>
          <a:prstGeom prst="rect">
            <a:avLst/>
          </a:prstGeom>
        </p:spPr>
        <p:txBody>
          <a:bodyPr vert="horz" lIns="0" tIns="0" rIns="0" bIns="0" rtlCol="0">
            <a:normAutofit/>
          </a:body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a:p>
            <a:pPr lvl="2"/>
            <a:endParaRPr lang="en-GB" noProof="0" dirty="0"/>
          </a:p>
        </p:txBody>
      </p:sp>
      <p:pic>
        <p:nvPicPr>
          <p:cNvPr id="15" name="Image 14"/>
          <p:cNvPicPr>
            <a:picLocks noChangeAspect="1"/>
          </p:cNvPicPr>
          <p:nvPr/>
        </p:nvPicPr>
        <p:blipFill>
          <a:blip r:embed="rId22"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
        <p:nvSpPr>
          <p:cNvPr id="18" name="Plassholder for bunntekst 8"/>
          <p:cNvSpPr>
            <a:spLocks noGrp="1"/>
          </p:cNvSpPr>
          <p:nvPr>
            <p:ph type="ftr" sz="quarter" idx="3"/>
          </p:nvPr>
        </p:nvSpPr>
        <p:spPr>
          <a:xfrm>
            <a:off x="539552" y="6453336"/>
            <a:ext cx="2895600" cy="216024"/>
          </a:xfrm>
          <a:prstGeom prst="rect">
            <a:avLst/>
          </a:prstGeom>
        </p:spPr>
        <p:txBody>
          <a:bodyPr vert="horz" lIns="91440" tIns="45720" rIns="91440" bIns="45720" rtlCol="0" anchor="ctr"/>
          <a:lstStyle>
            <a:lvl1pPr algn="l">
              <a:defRPr sz="900">
                <a:solidFill>
                  <a:srgbClr val="232323"/>
                </a:solidFill>
              </a:defRPr>
            </a:lvl1pPr>
          </a:lstStyle>
          <a:p>
            <a:endParaRPr lang="nb-NO" dirty="0"/>
          </a:p>
        </p:txBody>
      </p:sp>
      <p:sp>
        <p:nvSpPr>
          <p:cNvPr id="10" name="Plassholder for lysbildenummer 9"/>
          <p:cNvSpPr>
            <a:spLocks noGrp="1"/>
          </p:cNvSpPr>
          <p:nvPr>
            <p:ph type="sldNum" sz="quarter" idx="4"/>
          </p:nvPr>
        </p:nvSpPr>
        <p:spPr>
          <a:xfrm>
            <a:off x="179512" y="6453337"/>
            <a:ext cx="333400" cy="216024"/>
          </a:xfrm>
          <a:prstGeom prst="rect">
            <a:avLst/>
          </a:prstGeom>
        </p:spPr>
        <p:txBody>
          <a:bodyPr vert="horz" lIns="91440" tIns="45720" rIns="91440" bIns="45720" rtlCol="0" anchor="ctr"/>
          <a:lstStyle>
            <a:lvl1pPr algn="r">
              <a:defRPr sz="1000">
                <a:solidFill>
                  <a:srgbClr val="232323"/>
                </a:solidFill>
              </a:defRPr>
            </a:lvl1pPr>
          </a:lstStyle>
          <a:p>
            <a:fld id="{5279AF0B-2D84-CD41-8CAF-017061CB9833}" type="slidenum">
              <a:rPr lang="nb-NO" smtClean="0"/>
              <a:pPr/>
              <a:t>‹#›</a:t>
            </a:fld>
            <a:endParaRPr lang="nb-NO"/>
          </a:p>
        </p:txBody>
      </p:sp>
    </p:spTree>
    <p:extLst>
      <p:ext uri="{BB962C8B-B14F-4D97-AF65-F5344CB8AC3E}">
        <p14:creationId xmlns:p14="http://schemas.microsoft.com/office/powerpoint/2010/main" val="83806932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Lst>
  <p:hf hdr="0" dt="0"/>
  <p:txStyles>
    <p:titleStyle>
      <a:lvl1pPr algn="l" defTabSz="914199" rtl="0" eaLnBrk="1" latinLnBrk="0" hangingPunct="1">
        <a:lnSpc>
          <a:spcPct val="90000"/>
        </a:lnSpc>
        <a:spcBef>
          <a:spcPct val="0"/>
        </a:spcBef>
        <a:buNone/>
        <a:defRPr sz="2200" kern="1200" cap="none" baseline="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71463" indent="-271463" algn="l" defTabSz="914199" rtl="0" eaLnBrk="1" latinLnBrk="0" hangingPunct="1">
        <a:spcBef>
          <a:spcPts val="1800"/>
        </a:spcBef>
        <a:buClr>
          <a:srgbClr val="CF022B"/>
        </a:buClr>
        <a:buSzPct val="90000"/>
        <a:buFontTx/>
        <a:buBlip>
          <a:blip r:embed="rId23"/>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18.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18.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Layout" Target="../slideLayouts/slideLayout4.xml"/><Relationship Id="rId4" Type="http://schemas.openxmlformats.org/officeDocument/2006/relationships/image" Target="../media/image12.png"/></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5.xml"/></Relationships>
</file>

<file path=ppt/slides/_rels/slide3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2" Type="http://schemas.openxmlformats.org/officeDocument/2006/relationships/image" Target="../media/image35.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42.jp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hyperlink" Target="mailto:saga.davidsdottir@soprasteria.com" TargetMode="External"/><Relationship Id="rId2" Type="http://schemas.openxmlformats.org/officeDocument/2006/relationships/hyperlink" Target="mailto:audun.brekke@soprasteria.com" TargetMode="Externa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551884" y="4106342"/>
            <a:ext cx="6451431" cy="535511"/>
          </a:xfrm>
        </p:spPr>
        <p:txBody>
          <a:bodyPr/>
          <a:lstStyle/>
          <a:p>
            <a:r>
              <a:rPr lang="nb-NO" sz="3200" dirty="0">
                <a:latin typeface="Calibri" panose="020F0502020204030204" pitchFamily="34" charset="0"/>
                <a:cs typeface="Calibri" panose="020F0502020204030204" pitchFamily="34" charset="0"/>
              </a:rPr>
              <a:t>Introduksjon til test</a:t>
            </a:r>
            <a:endParaRPr lang="nb-NO" sz="3200" noProof="0" dirty="0">
              <a:latin typeface="Calibri" panose="020F0502020204030204" pitchFamily="34" charset="0"/>
              <a:cs typeface="Calibri" panose="020F0502020204030204" pitchFamily="34" charset="0"/>
            </a:endParaRPr>
          </a:p>
        </p:txBody>
      </p:sp>
      <p:sp>
        <p:nvSpPr>
          <p:cNvPr id="3" name="Undertittel 2"/>
          <p:cNvSpPr>
            <a:spLocks noGrp="1"/>
          </p:cNvSpPr>
          <p:nvPr>
            <p:ph type="subTitle" idx="1"/>
          </p:nvPr>
        </p:nvSpPr>
        <p:spPr>
          <a:xfrm>
            <a:off x="546100" y="4653136"/>
            <a:ext cx="6457215" cy="307777"/>
          </a:xfrm>
        </p:spPr>
        <p:txBody>
          <a:bodyPr/>
          <a:lstStyle/>
          <a:p>
            <a:r>
              <a:rPr lang="nb-NO" dirty="0" smtClean="0">
                <a:latin typeface="+mn-lt"/>
              </a:rPr>
              <a:t>16.08.2018 Schibsted</a:t>
            </a:r>
            <a:endParaRPr lang="nb-NO" dirty="0">
              <a:latin typeface="+mn-lt"/>
            </a:endParaRPr>
          </a:p>
        </p:txBody>
      </p:sp>
    </p:spTree>
    <p:extLst>
      <p:ext uri="{BB962C8B-B14F-4D97-AF65-F5344CB8AC3E}">
        <p14:creationId xmlns:p14="http://schemas.microsoft.com/office/powerpoint/2010/main" val="304972073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p:txBody>
          <a:bodyPr/>
          <a:lstStyle/>
          <a:p>
            <a:r>
              <a:rPr lang="nb-NO" dirty="0" smtClean="0"/>
              <a:t>Hvordan gjør vi det?</a:t>
            </a:r>
            <a:endParaRPr lang="nb-NO" dirty="0"/>
          </a:p>
        </p:txBody>
      </p:sp>
    </p:spTree>
    <p:extLst>
      <p:ext uri="{BB962C8B-B14F-4D97-AF65-F5344CB8AC3E}">
        <p14:creationId xmlns:p14="http://schemas.microsoft.com/office/powerpoint/2010/main" val="30485602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r>
              <a:rPr lang="nb-NO" dirty="0" smtClean="0"/>
              <a:t>.. å teste alt!</a:t>
            </a:r>
          </a:p>
          <a:p>
            <a:endParaRPr lang="nb-NO" dirty="0" smtClean="0"/>
          </a:p>
          <a:p>
            <a:endParaRPr lang="nb-NO" sz="2400" b="1" dirty="0" smtClean="0"/>
          </a:p>
          <a:p>
            <a:r>
              <a:rPr lang="nb-NO" sz="2400" b="1" dirty="0" smtClean="0"/>
              <a:t>Hvor ?</a:t>
            </a:r>
          </a:p>
          <a:p>
            <a:r>
              <a:rPr lang="nb-NO" sz="2400" b="1" dirty="0" smtClean="0"/>
              <a:t>Hva?</a:t>
            </a:r>
          </a:p>
          <a:p>
            <a:r>
              <a:rPr lang="nb-NO" sz="2400" b="1" dirty="0" smtClean="0"/>
              <a:t>Hvordan?</a:t>
            </a:r>
          </a:p>
          <a:p>
            <a:endParaRPr lang="nb-NO" dirty="0"/>
          </a:p>
        </p:txBody>
      </p:sp>
      <p:sp>
        <p:nvSpPr>
          <p:cNvPr id="3" name="Text Placeholder 2"/>
          <p:cNvSpPr>
            <a:spLocks noGrp="1"/>
          </p:cNvSpPr>
          <p:nvPr>
            <p:ph type="body" sz="quarter" idx="10"/>
          </p:nvPr>
        </p:nvSpPr>
        <p:spPr>
          <a:xfrm>
            <a:off x="823458" y="-17895"/>
            <a:ext cx="7348023" cy="926616"/>
          </a:xfrm>
        </p:spPr>
        <p:txBody>
          <a:bodyPr/>
          <a:lstStyle/>
          <a:p>
            <a:r>
              <a:rPr lang="nb-NO" smtClean="0"/>
              <a:t>Det er umulig..	</a:t>
            </a:r>
            <a:endParaRPr lang="nb-NO" dirty="0"/>
          </a:p>
        </p:txBody>
      </p:sp>
    </p:spTree>
    <p:extLst>
      <p:ext uri="{BB962C8B-B14F-4D97-AF65-F5344CB8AC3E}">
        <p14:creationId xmlns:p14="http://schemas.microsoft.com/office/powerpoint/2010/main" val="30658583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4"/>
          </p:nvPr>
        </p:nvSpPr>
        <p:spPr/>
        <p:txBody>
          <a:bodyPr/>
          <a:lstStyle/>
          <a:p>
            <a:endParaRPr lang="nb-NO" dirty="0" smtClean="0"/>
          </a:p>
          <a:p>
            <a:endParaRPr lang="nb-NO" dirty="0" smtClean="0"/>
          </a:p>
          <a:p>
            <a:pPr marL="257175" indent="-257175">
              <a:buFont typeface="Arial" panose="020B0604020202020204" pitchFamily="34" charset="0"/>
              <a:buChar char="•"/>
            </a:pPr>
            <a:r>
              <a:rPr lang="nb-NO" b="1" dirty="0" smtClean="0"/>
              <a:t>Hvor</a:t>
            </a:r>
            <a:r>
              <a:rPr lang="nb-NO" dirty="0" smtClean="0"/>
              <a:t> – Ulike testnivåer</a:t>
            </a:r>
          </a:p>
          <a:p>
            <a:pPr marL="257175" indent="-257175">
              <a:buFont typeface="Arial" panose="020B0604020202020204" pitchFamily="34" charset="0"/>
              <a:buChar char="•"/>
            </a:pPr>
            <a:r>
              <a:rPr lang="nb-NO" b="1" dirty="0" smtClean="0"/>
              <a:t>Hva</a:t>
            </a:r>
            <a:r>
              <a:rPr lang="nb-NO" dirty="0" smtClean="0"/>
              <a:t> – Ulike egenskaper</a:t>
            </a:r>
          </a:p>
          <a:p>
            <a:pPr marL="257175" indent="-257175">
              <a:buFont typeface="Arial" panose="020B0604020202020204" pitchFamily="34" charset="0"/>
              <a:buChar char="•"/>
            </a:pPr>
            <a:r>
              <a:rPr lang="nb-NO" b="1" dirty="0" smtClean="0"/>
              <a:t>Hvordan</a:t>
            </a:r>
            <a:r>
              <a:rPr lang="nb-NO" dirty="0" smtClean="0"/>
              <a:t> – Ulike testteknikker</a:t>
            </a:r>
          </a:p>
          <a:p>
            <a:pPr marL="257175" indent="-257175">
              <a:buFont typeface="Arial" panose="020B0604020202020204" pitchFamily="34" charset="0"/>
              <a:buChar char="•"/>
            </a:pPr>
            <a:endParaRPr lang="nb-NO" dirty="0"/>
          </a:p>
          <a:p>
            <a:pPr marL="257175" indent="-257175">
              <a:buFont typeface="Arial" panose="020B0604020202020204" pitchFamily="34" charset="0"/>
              <a:buChar char="•"/>
            </a:pPr>
            <a:r>
              <a:rPr lang="nb-NO" dirty="0" smtClean="0"/>
              <a:t>Når – Testplanlegging handler om å kombinere de ulike for å </a:t>
            </a:r>
            <a:r>
              <a:rPr lang="nb-NO" i="1" dirty="0" smtClean="0"/>
              <a:t>optimalisere</a:t>
            </a:r>
            <a:r>
              <a:rPr lang="nb-NO" dirty="0" smtClean="0"/>
              <a:t> testingen</a:t>
            </a:r>
          </a:p>
        </p:txBody>
      </p:sp>
      <p:sp>
        <p:nvSpPr>
          <p:cNvPr id="3" name="Text Placeholder 2"/>
          <p:cNvSpPr>
            <a:spLocks noGrp="1"/>
          </p:cNvSpPr>
          <p:nvPr>
            <p:ph type="body" sz="quarter" idx="10"/>
          </p:nvPr>
        </p:nvSpPr>
        <p:spPr>
          <a:xfrm>
            <a:off x="823458" y="-17895"/>
            <a:ext cx="7348023" cy="998624"/>
          </a:xfrm>
        </p:spPr>
        <p:txBody>
          <a:bodyPr/>
          <a:lstStyle/>
          <a:p>
            <a:r>
              <a:rPr lang="nb-NO" dirty="0" smtClean="0"/>
              <a:t>Det er mulig!	</a:t>
            </a:r>
            <a:endParaRPr lang="nb-NO" dirty="0"/>
          </a:p>
        </p:txBody>
      </p:sp>
    </p:spTree>
    <p:extLst>
      <p:ext uri="{BB962C8B-B14F-4D97-AF65-F5344CB8AC3E}">
        <p14:creationId xmlns:p14="http://schemas.microsoft.com/office/powerpoint/2010/main" val="4007406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23458" y="-17895"/>
            <a:ext cx="7348023" cy="998624"/>
          </a:xfrm>
        </p:spPr>
        <p:txBody>
          <a:bodyPr/>
          <a:lstStyle/>
          <a:p>
            <a:r>
              <a:rPr lang="nb-NO" dirty="0" smtClean="0"/>
              <a:t>Hvor i koden tester vi?	</a:t>
            </a:r>
            <a:endParaRPr lang="nb-NO" dirty="0"/>
          </a:p>
        </p:txBody>
      </p:sp>
      <p:pic>
        <p:nvPicPr>
          <p:cNvPr id="40962" name="Picture 2" descr="Bilderesultat for testlevel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24414" y="1208344"/>
            <a:ext cx="5793420" cy="4345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907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sz="quarter" idx="10"/>
          </p:nvPr>
        </p:nvSpPr>
        <p:spPr>
          <a:xfrm>
            <a:off x="823458" y="-17896"/>
            <a:ext cx="7348023" cy="1358664"/>
          </a:xfrm>
        </p:spPr>
        <p:txBody>
          <a:bodyPr/>
          <a:lstStyle/>
          <a:p>
            <a:r>
              <a:rPr lang="nb-NO" dirty="0" smtClean="0"/>
              <a:t>Hva skal vi teste? </a:t>
            </a:r>
          </a:p>
          <a:p>
            <a:endParaRPr lang="nb-NO" dirty="0"/>
          </a:p>
        </p:txBody>
      </p:sp>
      <p:pic>
        <p:nvPicPr>
          <p:cNvPr id="5" name="Picture 2" descr="Quality Characterisctics of ISO 2501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6196" y="1763508"/>
            <a:ext cx="8617733" cy="2436308"/>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362317" y="4199815"/>
            <a:ext cx="922283" cy="172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b="1" dirty="0"/>
              <a:t>Funksjonell egnethet </a:t>
            </a:r>
          </a:p>
          <a:p>
            <a:pPr algn="ctr"/>
            <a:endParaRPr lang="nb-NO" sz="1050" dirty="0"/>
          </a:p>
          <a:p>
            <a:pPr algn="ctr"/>
            <a:r>
              <a:rPr lang="nb-NO" sz="1050" dirty="0"/>
              <a:t>I hvilken grad systemet dekker de funksjonelle behovene</a:t>
            </a:r>
            <a:endParaRPr lang="nb-NO" sz="1050" dirty="0"/>
          </a:p>
        </p:txBody>
      </p:sp>
      <p:sp>
        <p:nvSpPr>
          <p:cNvPr id="6" name="Rectangle 5"/>
          <p:cNvSpPr/>
          <p:nvPr/>
        </p:nvSpPr>
        <p:spPr>
          <a:xfrm>
            <a:off x="1461961" y="4199815"/>
            <a:ext cx="922283" cy="172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b="1" dirty="0"/>
              <a:t>Systemytelse</a:t>
            </a:r>
          </a:p>
          <a:p>
            <a:pPr algn="ctr"/>
            <a:endParaRPr lang="nb-NO" sz="1050" dirty="0"/>
          </a:p>
          <a:p>
            <a:pPr algn="ctr"/>
            <a:r>
              <a:rPr lang="nb-NO" sz="1050" dirty="0"/>
              <a:t>I hvilken grad systemet effektivt utfører prosesser</a:t>
            </a:r>
            <a:endParaRPr lang="nb-NO" sz="1050" dirty="0"/>
          </a:p>
        </p:txBody>
      </p:sp>
      <p:sp>
        <p:nvSpPr>
          <p:cNvPr id="7" name="Rectangle 6"/>
          <p:cNvSpPr/>
          <p:nvPr/>
        </p:nvSpPr>
        <p:spPr>
          <a:xfrm>
            <a:off x="2561606" y="4199815"/>
            <a:ext cx="922283" cy="172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050" b="1" dirty="0"/>
          </a:p>
          <a:p>
            <a:pPr algn="ctr"/>
            <a:r>
              <a:rPr lang="nb-NO" sz="1050" b="1" dirty="0"/>
              <a:t>Kompabilitet</a:t>
            </a:r>
          </a:p>
          <a:p>
            <a:pPr algn="ctr"/>
            <a:endParaRPr lang="nb-NO" sz="1050" dirty="0"/>
          </a:p>
          <a:p>
            <a:pPr algn="ctr"/>
            <a:r>
              <a:rPr lang="nb-NO" sz="1050" dirty="0"/>
              <a:t>Hvorvidt systemet kan samvirke med andre system, rammeverk eller løsninger</a:t>
            </a:r>
            <a:endParaRPr lang="nb-NO" sz="1050" dirty="0"/>
          </a:p>
        </p:txBody>
      </p:sp>
      <p:sp>
        <p:nvSpPr>
          <p:cNvPr id="8" name="Rectangle 7"/>
          <p:cNvSpPr/>
          <p:nvPr/>
        </p:nvSpPr>
        <p:spPr>
          <a:xfrm>
            <a:off x="3661251" y="4199815"/>
            <a:ext cx="922283" cy="172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b="1" dirty="0"/>
              <a:t>Brukskvalitet</a:t>
            </a:r>
          </a:p>
          <a:p>
            <a:pPr algn="ctr"/>
            <a:endParaRPr lang="nb-NO" sz="1050" dirty="0"/>
          </a:p>
          <a:p>
            <a:pPr algn="ctr"/>
            <a:r>
              <a:rPr lang="nb-NO" sz="1050" dirty="0"/>
              <a:t>I hvilken grad systemet effektivt utfører prosesser</a:t>
            </a:r>
            <a:endParaRPr lang="nb-NO" sz="1050" dirty="0"/>
          </a:p>
        </p:txBody>
      </p:sp>
      <p:sp>
        <p:nvSpPr>
          <p:cNvPr id="9" name="Rectangle 8"/>
          <p:cNvSpPr/>
          <p:nvPr/>
        </p:nvSpPr>
        <p:spPr>
          <a:xfrm>
            <a:off x="4741804" y="4199815"/>
            <a:ext cx="922283" cy="172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sz="1050" b="1" dirty="0"/>
              <a:t>Pålitelighet</a:t>
            </a:r>
          </a:p>
          <a:p>
            <a:pPr algn="ctr"/>
            <a:endParaRPr lang="nb-NO" sz="1050" b="1" dirty="0"/>
          </a:p>
          <a:p>
            <a:pPr algn="ctr"/>
            <a:endParaRPr lang="nb-NO" sz="1050" b="1" dirty="0"/>
          </a:p>
          <a:p>
            <a:pPr algn="ctr"/>
            <a:r>
              <a:rPr lang="nb-NO" sz="1050" dirty="0"/>
              <a:t>I hvilken grad brukere kan anse systemet som pålitelig </a:t>
            </a:r>
            <a:endParaRPr lang="nb-NO" sz="1050" dirty="0"/>
          </a:p>
        </p:txBody>
      </p:sp>
      <p:sp>
        <p:nvSpPr>
          <p:cNvPr id="10" name="Rectangle 9"/>
          <p:cNvSpPr/>
          <p:nvPr/>
        </p:nvSpPr>
        <p:spPr>
          <a:xfrm>
            <a:off x="5822356" y="4199815"/>
            <a:ext cx="922283" cy="172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050" b="1" dirty="0"/>
          </a:p>
          <a:p>
            <a:pPr algn="ctr"/>
            <a:endParaRPr lang="nb-NO" sz="1050" b="1" dirty="0"/>
          </a:p>
          <a:p>
            <a:pPr algn="ctr"/>
            <a:r>
              <a:rPr lang="nb-NO" sz="1050" b="1" dirty="0"/>
              <a:t>Sikkerhet</a:t>
            </a:r>
          </a:p>
          <a:p>
            <a:pPr algn="ctr"/>
            <a:endParaRPr lang="nb-NO" sz="1050" dirty="0"/>
          </a:p>
          <a:p>
            <a:pPr algn="ctr"/>
            <a:r>
              <a:rPr lang="nb-NO" sz="1050" dirty="0"/>
              <a:t>I hvilken grad systemet beskytter seg selv og sine brukere mot uønskede hendelser</a:t>
            </a:r>
            <a:endParaRPr lang="nb-NO" sz="1050" dirty="0"/>
          </a:p>
        </p:txBody>
      </p:sp>
      <p:sp>
        <p:nvSpPr>
          <p:cNvPr id="11" name="Rectangle 10"/>
          <p:cNvSpPr/>
          <p:nvPr/>
        </p:nvSpPr>
        <p:spPr>
          <a:xfrm>
            <a:off x="6902909" y="4199815"/>
            <a:ext cx="922283" cy="172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050" b="1" dirty="0"/>
          </a:p>
          <a:p>
            <a:pPr algn="ctr"/>
            <a:endParaRPr lang="nb-NO" sz="1050" b="1" dirty="0"/>
          </a:p>
          <a:p>
            <a:pPr algn="ctr"/>
            <a:r>
              <a:rPr lang="nb-NO" sz="1050" b="1" dirty="0"/>
              <a:t>Forvaltbarhet</a:t>
            </a:r>
            <a:endParaRPr lang="nb-NO" sz="1050" b="1" dirty="0"/>
          </a:p>
          <a:p>
            <a:pPr algn="ctr"/>
            <a:endParaRPr lang="nb-NO" sz="1050" b="1" dirty="0"/>
          </a:p>
          <a:p>
            <a:pPr algn="ctr"/>
            <a:r>
              <a:rPr lang="nb-NO" sz="1050" dirty="0"/>
              <a:t>I hvilken grad systemet er enkelt å forvalte, endre og ta inn ny funksjonalitet</a:t>
            </a:r>
            <a:endParaRPr lang="nb-NO" sz="1050" dirty="0"/>
          </a:p>
        </p:txBody>
      </p:sp>
      <p:sp>
        <p:nvSpPr>
          <p:cNvPr id="12" name="Rectangle 11"/>
          <p:cNvSpPr/>
          <p:nvPr/>
        </p:nvSpPr>
        <p:spPr>
          <a:xfrm>
            <a:off x="7941479" y="4199815"/>
            <a:ext cx="922283" cy="172604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sz="1050" b="1" dirty="0"/>
          </a:p>
          <a:p>
            <a:pPr algn="ctr"/>
            <a:endParaRPr lang="nb-NO" sz="1050" b="1" dirty="0"/>
          </a:p>
          <a:p>
            <a:pPr algn="ctr"/>
            <a:r>
              <a:rPr lang="nb-NO" sz="1050" b="1" dirty="0"/>
              <a:t>Informasjons-forvaltning</a:t>
            </a:r>
          </a:p>
          <a:p>
            <a:pPr algn="ctr"/>
            <a:endParaRPr lang="nb-NO" sz="1050" b="1" dirty="0"/>
          </a:p>
          <a:p>
            <a:pPr algn="ctr"/>
            <a:r>
              <a:rPr lang="nb-NO" sz="1050" dirty="0"/>
              <a:t>I hvilken grad data produsert av systemet lar seg forvalte over tid</a:t>
            </a:r>
            <a:endParaRPr lang="nb-NO" sz="1050" dirty="0"/>
          </a:p>
        </p:txBody>
      </p:sp>
      <p:sp>
        <p:nvSpPr>
          <p:cNvPr id="4" name="TextBox 3"/>
          <p:cNvSpPr txBox="1"/>
          <p:nvPr/>
        </p:nvSpPr>
        <p:spPr>
          <a:xfrm>
            <a:off x="4122392" y="5925864"/>
            <a:ext cx="5303624" cy="646331"/>
          </a:xfrm>
          <a:prstGeom prst="rect">
            <a:avLst/>
          </a:prstGeom>
          <a:noFill/>
        </p:spPr>
        <p:txBody>
          <a:bodyPr wrap="square" rtlCol="0">
            <a:spAutoFit/>
          </a:bodyPr>
          <a:lstStyle/>
          <a:p>
            <a:r>
              <a:rPr lang="nb-NO" dirty="0"/>
              <a:t> ISO 25010:2011 </a:t>
            </a:r>
            <a:r>
              <a:rPr lang="nb-NO" dirty="0" smtClean="0"/>
              <a:t>Produktkvalitet og egenskaper</a:t>
            </a:r>
            <a:endParaRPr lang="nb-NO" dirty="0"/>
          </a:p>
          <a:p>
            <a:endParaRPr lang="nb-NO" dirty="0"/>
          </a:p>
        </p:txBody>
      </p:sp>
    </p:spTree>
    <p:extLst>
      <p:ext uri="{BB962C8B-B14F-4D97-AF65-F5344CB8AC3E}">
        <p14:creationId xmlns:p14="http://schemas.microsoft.com/office/powerpoint/2010/main" val="20979887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1498794" y="1052737"/>
            <a:ext cx="5564981" cy="741760"/>
          </a:xfrm>
          <a:prstGeom prst="rect">
            <a:avLst/>
          </a:prstGeom>
        </p:spPr>
        <p:txBody>
          <a:bodyPr vert="horz" lIns="68580" tIns="34290" rIns="68580" bIns="3429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a:defRPr/>
            </a:pPr>
            <a:endParaRPr lang="nb-NO" sz="1800">
              <a:latin typeface="+mn-lt"/>
            </a:endParaRPr>
          </a:p>
        </p:txBody>
      </p:sp>
      <p:sp>
        <p:nvSpPr>
          <p:cNvPr id="5" name="Content Placeholder 1"/>
          <p:cNvSpPr txBox="1">
            <a:spLocks/>
          </p:cNvSpPr>
          <p:nvPr/>
        </p:nvSpPr>
        <p:spPr>
          <a:xfrm>
            <a:off x="1498792" y="2942946"/>
            <a:ext cx="5449472" cy="2376264"/>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nb-NO" sz="1350"/>
          </a:p>
        </p:txBody>
      </p:sp>
      <p:sp>
        <p:nvSpPr>
          <p:cNvPr id="6" name="Content Placeholder 2"/>
          <p:cNvSpPr txBox="1">
            <a:spLocks/>
          </p:cNvSpPr>
          <p:nvPr/>
        </p:nvSpPr>
        <p:spPr>
          <a:xfrm>
            <a:off x="4799090" y="2958136"/>
            <a:ext cx="2605500" cy="215670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lang="nb-NO" sz="1500">
              <a:solidFill>
                <a:srgbClr val="DBD9D8">
                  <a:lumMod val="50000"/>
                </a:srgbClr>
              </a:solidFill>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2434" y="2078850"/>
            <a:ext cx="4895831" cy="3332931"/>
          </a:xfrm>
          <a:prstGeom prst="rect">
            <a:avLst/>
          </a:prstGeom>
        </p:spPr>
      </p:pic>
      <p:sp>
        <p:nvSpPr>
          <p:cNvPr id="4" name="Text Placeholder 3"/>
          <p:cNvSpPr>
            <a:spLocks noGrp="1"/>
          </p:cNvSpPr>
          <p:nvPr>
            <p:ph type="body" sz="quarter" idx="10"/>
          </p:nvPr>
        </p:nvSpPr>
        <p:spPr>
          <a:xfrm>
            <a:off x="823458" y="-17896"/>
            <a:ext cx="7348023" cy="1070633"/>
          </a:xfrm>
        </p:spPr>
        <p:txBody>
          <a:bodyPr/>
          <a:lstStyle/>
          <a:p>
            <a:r>
              <a:rPr lang="en-US" dirty="0" err="1"/>
              <a:t>Hvordan</a:t>
            </a:r>
            <a:r>
              <a:rPr lang="en-US" dirty="0"/>
              <a:t> tester vi</a:t>
            </a:r>
            <a:r>
              <a:rPr lang="en-US" dirty="0" smtClean="0"/>
              <a:t>? (</a:t>
            </a:r>
            <a:r>
              <a:rPr lang="en-US" dirty="0" err="1" smtClean="0"/>
              <a:t>Testteknikker</a:t>
            </a:r>
            <a:r>
              <a:rPr lang="en-US" dirty="0" smtClean="0"/>
              <a:t>)</a:t>
            </a:r>
            <a:endParaRPr lang="nb-NO" dirty="0"/>
          </a:p>
        </p:txBody>
      </p:sp>
    </p:spTree>
    <p:extLst>
      <p:ext uri="{BB962C8B-B14F-4D97-AF65-F5344CB8AC3E}">
        <p14:creationId xmlns:p14="http://schemas.microsoft.com/office/powerpoint/2010/main" val="304044954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Retest</a:t>
            </a:r>
          </a:p>
        </p:txBody>
      </p:sp>
      <p:sp>
        <p:nvSpPr>
          <p:cNvPr id="3" name="Plassholder for innhold 2"/>
          <p:cNvSpPr>
            <a:spLocks noGrp="1"/>
          </p:cNvSpPr>
          <p:nvPr>
            <p:ph sz="quarter" idx="13"/>
          </p:nvPr>
        </p:nvSpPr>
        <p:spPr/>
        <p:txBody>
          <a:bodyPr/>
          <a:lstStyle/>
          <a:p>
            <a:r>
              <a:rPr lang="nb-NO" dirty="0" smtClean="0"/>
              <a:t>Teste feil som ble meldt inn i siste leveranse som er fikset av utvikler i ny leveranse</a:t>
            </a:r>
            <a:endParaRPr lang="nb-NO" dirty="0"/>
          </a:p>
          <a:p>
            <a:pPr marL="0" indent="0">
              <a:buNone/>
            </a:pPr>
            <a:endParaRPr lang="nb-NO" dirty="0"/>
          </a:p>
          <a:p>
            <a:endParaRPr lang="nb-NO" dirty="0"/>
          </a:p>
        </p:txBody>
      </p:sp>
      <p:sp>
        <p:nvSpPr>
          <p:cNvPr id="4" name="Plassholder for bunntekst 3"/>
          <p:cNvSpPr>
            <a:spLocks noGrp="1"/>
          </p:cNvSpPr>
          <p:nvPr>
            <p:ph type="ftr" sz="quarter" idx="3"/>
          </p:nvPr>
        </p:nvSpPr>
        <p:spPr/>
        <p:txBody>
          <a:bodyPr/>
          <a:lstStyle/>
          <a:p>
            <a:endParaRPr lang="nb-NO" dirty="0"/>
          </a:p>
        </p:txBody>
      </p:sp>
      <p:sp>
        <p:nvSpPr>
          <p:cNvPr id="5" name="Plassholder for lysbildenummer 4"/>
          <p:cNvSpPr>
            <a:spLocks noGrp="1"/>
          </p:cNvSpPr>
          <p:nvPr>
            <p:ph type="sldNum" sz="quarter" idx="4"/>
          </p:nvPr>
        </p:nvSpPr>
        <p:spPr/>
        <p:txBody>
          <a:bodyPr/>
          <a:lstStyle/>
          <a:p>
            <a:fld id="{5279AF0B-2D84-CD41-8CAF-017061CB9833}" type="slidenum">
              <a:rPr lang="nb-NO" smtClean="0"/>
              <a:pPr/>
              <a:t>16</a:t>
            </a:fld>
            <a:endParaRPr lang="nb-NO"/>
          </a:p>
        </p:txBody>
      </p:sp>
      <p:pic>
        <p:nvPicPr>
          <p:cNvPr id="7" name="Picture 6"/>
          <p:cNvPicPr>
            <a:picLocks noChangeAspect="1"/>
          </p:cNvPicPr>
          <p:nvPr/>
        </p:nvPicPr>
        <p:blipFill>
          <a:blip r:embed="rId2"/>
          <a:stretch>
            <a:fillRect/>
          </a:stretch>
        </p:blipFill>
        <p:spPr>
          <a:xfrm>
            <a:off x="2555776" y="2471658"/>
            <a:ext cx="3678898" cy="3696642"/>
          </a:xfrm>
          <a:prstGeom prst="rect">
            <a:avLst/>
          </a:prstGeom>
        </p:spPr>
      </p:pic>
    </p:spTree>
    <p:extLst>
      <p:ext uri="{BB962C8B-B14F-4D97-AF65-F5344CB8AC3E}">
        <p14:creationId xmlns:p14="http://schemas.microsoft.com/office/powerpoint/2010/main" val="196125161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b-NO"/>
          </a:p>
        </p:txBody>
      </p:sp>
      <p:pic>
        <p:nvPicPr>
          <p:cNvPr id="6" name="Content Placeholder 5"/>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718833" y="1484313"/>
            <a:ext cx="7682522" cy="4681537"/>
          </a:xfrm>
        </p:spPr>
      </p:pic>
      <p:sp>
        <p:nvSpPr>
          <p:cNvPr id="5" name="Slide Number Placeholder 4"/>
          <p:cNvSpPr>
            <a:spLocks noGrp="1"/>
          </p:cNvSpPr>
          <p:nvPr>
            <p:ph type="sldNum" sz="quarter" idx="4"/>
          </p:nvPr>
        </p:nvSpPr>
        <p:spPr/>
        <p:txBody>
          <a:bodyPr/>
          <a:lstStyle/>
          <a:p>
            <a:fld id="{5279AF0B-2D84-CD41-8CAF-017061CB9833}" type="slidenum">
              <a:rPr lang="nb-NO" smtClean="0"/>
              <a:pPr/>
              <a:t>17</a:t>
            </a:fld>
            <a:endParaRPr lang="nb-NO"/>
          </a:p>
        </p:txBody>
      </p:sp>
    </p:spTree>
    <p:extLst>
      <p:ext uri="{BB962C8B-B14F-4D97-AF65-F5344CB8AC3E}">
        <p14:creationId xmlns:p14="http://schemas.microsoft.com/office/powerpoint/2010/main" val="35765653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type="body" sz="quarter" idx="14"/>
          </p:nvPr>
        </p:nvSpPr>
        <p:spPr/>
        <p:txBody>
          <a:bodyPr/>
          <a:lstStyle/>
          <a:p>
            <a:r>
              <a:rPr lang="nb-NO" dirty="0"/>
              <a:t>Testpolicy setter overordnet rammer for hvilken roller test har i organisasjonen</a:t>
            </a:r>
          </a:p>
          <a:p>
            <a:r>
              <a:rPr lang="nb-NO" dirty="0"/>
              <a:t>Teststrategi bryter dette ned til hvilken metodikk, verktøy og føringer som skal legges.</a:t>
            </a:r>
          </a:p>
          <a:p>
            <a:r>
              <a:rPr lang="nb-NO" dirty="0"/>
              <a:t>Testplan detaljerer hvilke tester som skal kjøres </a:t>
            </a:r>
            <a:r>
              <a:rPr lang="nb-NO" dirty="0" smtClean="0"/>
              <a:t>når</a:t>
            </a:r>
          </a:p>
          <a:p>
            <a:r>
              <a:rPr lang="nb-NO" dirty="0" smtClean="0"/>
              <a:t>Testrapport oppsummer testfasen. Beskriver avvik og anbefalinger videre </a:t>
            </a:r>
            <a:endParaRPr lang="nb-NO" dirty="0"/>
          </a:p>
          <a:p>
            <a:endParaRPr lang="nb-NO" dirty="0"/>
          </a:p>
        </p:txBody>
      </p:sp>
      <p:sp>
        <p:nvSpPr>
          <p:cNvPr id="7" name="Text Placeholder 6"/>
          <p:cNvSpPr>
            <a:spLocks noGrp="1"/>
          </p:cNvSpPr>
          <p:nvPr>
            <p:ph type="body" sz="quarter" idx="15"/>
          </p:nvPr>
        </p:nvSpPr>
        <p:spPr/>
        <p:txBody>
          <a:bodyPr/>
          <a:lstStyle/>
          <a:p>
            <a:endParaRPr lang="nb-NO"/>
          </a:p>
        </p:txBody>
      </p:sp>
      <p:sp>
        <p:nvSpPr>
          <p:cNvPr id="3" name="Text Placeholder 2"/>
          <p:cNvSpPr>
            <a:spLocks noGrp="1"/>
          </p:cNvSpPr>
          <p:nvPr>
            <p:ph type="body" sz="quarter" idx="10"/>
          </p:nvPr>
        </p:nvSpPr>
        <p:spPr>
          <a:xfrm>
            <a:off x="823458" y="-17895"/>
            <a:ext cx="7348023" cy="998624"/>
          </a:xfrm>
        </p:spPr>
        <p:txBody>
          <a:bodyPr/>
          <a:lstStyle/>
          <a:p>
            <a:r>
              <a:rPr lang="nb-NO" dirty="0"/>
              <a:t>Viktige </a:t>
            </a:r>
            <a:r>
              <a:rPr lang="nb-NO" dirty="0" err="1"/>
              <a:t>testdokumenter</a:t>
            </a:r>
            <a:endParaRPr lang="nb-NO" dirty="0"/>
          </a:p>
        </p:txBody>
      </p:sp>
      <p:graphicFrame>
        <p:nvGraphicFramePr>
          <p:cNvPr id="6" name="Content Placeholder 5"/>
          <p:cNvGraphicFramePr>
            <a:graphicFrameLocks noGrp="1"/>
          </p:cNvGraphicFramePr>
          <p:nvPr>
            <p:ph idx="4294967295"/>
            <p:extLst/>
          </p:nvPr>
        </p:nvGraphicFramePr>
        <p:xfrm>
          <a:off x="4720347" y="1831865"/>
          <a:ext cx="2933700" cy="350877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294967295"/>
          </p:nvPr>
        </p:nvSpPr>
        <p:spPr/>
        <p:txBody>
          <a:bodyPr/>
          <a:lstStyle/>
          <a:p>
            <a:fld id="{5279AF0B-2D84-CD41-8CAF-017061CB9833}" type="slidenum">
              <a:rPr lang="nb-NO" smtClean="0"/>
              <a:pPr/>
              <a:t>18</a:t>
            </a:fld>
            <a:endParaRPr lang="nb-NO"/>
          </a:p>
        </p:txBody>
      </p:sp>
    </p:spTree>
    <p:extLst>
      <p:ext uri="{BB962C8B-B14F-4D97-AF65-F5344CB8AC3E}">
        <p14:creationId xmlns:p14="http://schemas.microsoft.com/office/powerpoint/2010/main" val="4263574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sz="quarter" idx="14"/>
          </p:nvPr>
        </p:nvSpPr>
        <p:spPr/>
        <p:txBody>
          <a:bodyPr/>
          <a:lstStyle/>
          <a:p>
            <a:endParaRPr lang="en-US"/>
          </a:p>
        </p:txBody>
      </p:sp>
      <p:sp>
        <p:nvSpPr>
          <p:cNvPr id="3" name="Plassholder for innhold 2"/>
          <p:cNvSpPr>
            <a:spLocks noGrp="1"/>
          </p:cNvSpPr>
          <p:nvPr>
            <p:ph idx="1"/>
          </p:nvPr>
        </p:nvSpPr>
        <p:spPr/>
        <p:txBody>
          <a:bodyPr/>
          <a:lstStyle/>
          <a:p>
            <a:r>
              <a:rPr lang="en-US" dirty="0" err="1"/>
              <a:t>Utgangs</a:t>
            </a:r>
            <a:r>
              <a:rPr lang="en-US" dirty="0"/>
              <a:t> </a:t>
            </a:r>
            <a:r>
              <a:rPr lang="en-US" dirty="0" err="1"/>
              <a:t>kriterier</a:t>
            </a:r>
            <a:endParaRPr lang="en-US" dirty="0"/>
          </a:p>
          <a:p>
            <a:endParaRPr lang="en-US" dirty="0"/>
          </a:p>
          <a:p>
            <a:r>
              <a:rPr lang="en-US" dirty="0" err="1"/>
              <a:t>Evaluering</a:t>
            </a:r>
            <a:endParaRPr lang="en-US" dirty="0"/>
          </a:p>
          <a:p>
            <a:endParaRPr lang="en-US" dirty="0"/>
          </a:p>
          <a:p>
            <a:r>
              <a:rPr lang="en-US" dirty="0" err="1"/>
              <a:t>Testrapport</a:t>
            </a:r>
            <a:endParaRPr lang="en-US" dirty="0"/>
          </a:p>
        </p:txBody>
      </p:sp>
      <p:sp>
        <p:nvSpPr>
          <p:cNvPr id="4" name="Tittel 3"/>
          <p:cNvSpPr>
            <a:spLocks noGrp="1"/>
          </p:cNvSpPr>
          <p:nvPr>
            <p:ph type="title"/>
          </p:nvPr>
        </p:nvSpPr>
        <p:spPr/>
        <p:txBody>
          <a:bodyPr/>
          <a:lstStyle/>
          <a:p>
            <a:r>
              <a:rPr lang="en-US" dirty="0" err="1"/>
              <a:t>Evaluering</a:t>
            </a:r>
            <a:r>
              <a:rPr lang="en-US" dirty="0"/>
              <a:t> </a:t>
            </a:r>
            <a:r>
              <a:rPr lang="en-US" dirty="0" err="1"/>
              <a:t>og</a:t>
            </a:r>
            <a:r>
              <a:rPr lang="en-US" dirty="0"/>
              <a:t> </a:t>
            </a:r>
            <a:r>
              <a:rPr lang="en-US" dirty="0" err="1"/>
              <a:t>rapportering</a:t>
            </a:r>
            <a:endParaRPr lang="en-US" dirty="0"/>
          </a:p>
        </p:txBody>
      </p:sp>
      <p:sp>
        <p:nvSpPr>
          <p:cNvPr id="6" name="Plassholder for lysbildenummer 5"/>
          <p:cNvSpPr>
            <a:spLocks noGrp="1"/>
          </p:cNvSpPr>
          <p:nvPr>
            <p:ph type="sldNum" sz="quarter" idx="12"/>
          </p:nvPr>
        </p:nvSpPr>
        <p:spPr/>
        <p:txBody>
          <a:bodyPr/>
          <a:lstStyle/>
          <a:p>
            <a:fld id="{AF43E6FD-AB27-4108-A2FC-346BB5F75E3F}" type="slidenum">
              <a:rPr lang="fr-FR" smtClean="0"/>
              <a:pPr/>
              <a:t>19</a:t>
            </a:fld>
            <a:endParaRPr lang="fr-FR" dirty="0"/>
          </a:p>
        </p:txBody>
      </p:sp>
      <p:pic>
        <p:nvPicPr>
          <p:cNvPr id="7" name="Bilde 6"/>
          <p:cNvPicPr>
            <a:picLocks noChangeAspect="1"/>
          </p:cNvPicPr>
          <p:nvPr/>
        </p:nvPicPr>
        <p:blipFill>
          <a:blip r:embed="rId3"/>
          <a:stretch>
            <a:fillRect/>
          </a:stretch>
        </p:blipFill>
        <p:spPr>
          <a:xfrm>
            <a:off x="4067944" y="1484313"/>
            <a:ext cx="4772025" cy="3771900"/>
          </a:xfrm>
          <a:prstGeom prst="rect">
            <a:avLst/>
          </a:prstGeom>
        </p:spPr>
      </p:pic>
    </p:spTree>
    <p:extLst>
      <p:ext uri="{BB962C8B-B14F-4D97-AF65-F5344CB8AC3E}">
        <p14:creationId xmlns:p14="http://schemas.microsoft.com/office/powerpoint/2010/main" val="2397449685"/>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Test i </a:t>
            </a:r>
            <a:r>
              <a:rPr lang="nb-NO" dirty="0" err="1"/>
              <a:t>Sopra</a:t>
            </a:r>
            <a:r>
              <a:rPr lang="nb-NO" dirty="0"/>
              <a:t> </a:t>
            </a:r>
            <a:r>
              <a:rPr lang="nb-NO" dirty="0" err="1"/>
              <a:t>Steria</a:t>
            </a:r>
            <a:endParaRPr lang="nb-NO" dirty="0"/>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995441779"/>
              </p:ext>
            </p:extLst>
          </p:nvPr>
        </p:nvGraphicFramePr>
        <p:xfrm>
          <a:off x="683568" y="1628800"/>
          <a:ext cx="8088312" cy="1381760"/>
        </p:xfrm>
        <a:graphic>
          <a:graphicData uri="http://schemas.openxmlformats.org/drawingml/2006/table">
            <a:tbl>
              <a:tblPr firstRow="1" bandRow="1">
                <a:tableStyleId>{5C22544A-7EE6-4342-B048-85BDC9FD1C3A}</a:tableStyleId>
              </a:tblPr>
              <a:tblGrid>
                <a:gridCol w="2696104">
                  <a:extLst>
                    <a:ext uri="{9D8B030D-6E8A-4147-A177-3AD203B41FA5}">
                      <a16:colId xmlns:a16="http://schemas.microsoft.com/office/drawing/2014/main" val="20000"/>
                    </a:ext>
                  </a:extLst>
                </a:gridCol>
                <a:gridCol w="2696104">
                  <a:extLst>
                    <a:ext uri="{9D8B030D-6E8A-4147-A177-3AD203B41FA5}">
                      <a16:colId xmlns:a16="http://schemas.microsoft.com/office/drawing/2014/main" val="20001"/>
                    </a:ext>
                  </a:extLst>
                </a:gridCol>
                <a:gridCol w="2696104">
                  <a:extLst>
                    <a:ext uri="{9D8B030D-6E8A-4147-A177-3AD203B41FA5}">
                      <a16:colId xmlns:a16="http://schemas.microsoft.com/office/drawing/2014/main" val="20002"/>
                    </a:ext>
                  </a:extLst>
                </a:gridCol>
              </a:tblGrid>
              <a:tr h="370840">
                <a:tc>
                  <a:txBody>
                    <a:bodyPr/>
                    <a:lstStyle/>
                    <a:p>
                      <a:r>
                        <a:rPr lang="nb-NO" dirty="0"/>
                        <a:t>Business</a:t>
                      </a:r>
                      <a:r>
                        <a:rPr lang="nb-NO" baseline="0" dirty="0"/>
                        <a:t> Unit</a:t>
                      </a:r>
                      <a:endParaRPr lang="nb-NO" dirty="0"/>
                    </a:p>
                  </a:txBody>
                  <a:tcPr/>
                </a:tc>
                <a:tc>
                  <a:txBody>
                    <a:bodyPr/>
                    <a:lstStyle/>
                    <a:p>
                      <a:r>
                        <a:rPr lang="nb-NO" dirty="0"/>
                        <a:t>Antall testressurser</a:t>
                      </a:r>
                    </a:p>
                  </a:txBody>
                  <a:tcPr/>
                </a:tc>
                <a:tc>
                  <a:txBody>
                    <a:bodyPr/>
                    <a:lstStyle/>
                    <a:p>
                      <a:r>
                        <a:rPr lang="nb-NO" dirty="0"/>
                        <a:t>Prosjekttyper</a:t>
                      </a:r>
                      <a:r>
                        <a:rPr lang="nb-NO" baseline="0" dirty="0"/>
                        <a:t> </a:t>
                      </a:r>
                      <a:endParaRPr lang="nb-NO" dirty="0"/>
                    </a:p>
                  </a:txBody>
                  <a:tcPr/>
                </a:tc>
                <a:extLst>
                  <a:ext uri="{0D108BD9-81ED-4DB2-BD59-A6C34878D82A}">
                    <a16:rowId xmlns:a16="http://schemas.microsoft.com/office/drawing/2014/main" val="10000"/>
                  </a:ext>
                </a:extLst>
              </a:tr>
              <a:tr h="370840">
                <a:tc>
                  <a:txBody>
                    <a:bodyPr/>
                    <a:lstStyle/>
                    <a:p>
                      <a:r>
                        <a:rPr lang="nb-NO" dirty="0"/>
                        <a:t>IM</a:t>
                      </a:r>
                    </a:p>
                  </a:txBody>
                  <a:tcPr/>
                </a:tc>
                <a:tc>
                  <a:txBody>
                    <a:bodyPr/>
                    <a:lstStyle/>
                    <a:p>
                      <a:r>
                        <a:rPr lang="nb-NO" dirty="0" smtClean="0"/>
                        <a:t>10</a:t>
                      </a:r>
                      <a:endParaRPr lang="nb-NO" dirty="0"/>
                    </a:p>
                  </a:txBody>
                  <a:tcPr/>
                </a:tc>
                <a:tc>
                  <a:txBody>
                    <a:bodyPr/>
                    <a:lstStyle/>
                    <a:p>
                      <a:r>
                        <a:rPr lang="nb-NO" dirty="0"/>
                        <a:t>Infrastruktur, Plattform</a:t>
                      </a:r>
                      <a:r>
                        <a:rPr lang="nb-NO" baseline="0" dirty="0"/>
                        <a:t> oppgraderinger</a:t>
                      </a:r>
                      <a:endParaRPr lang="nb-NO" dirty="0"/>
                    </a:p>
                  </a:txBody>
                  <a:tcPr/>
                </a:tc>
                <a:extLst>
                  <a:ext uri="{0D108BD9-81ED-4DB2-BD59-A6C34878D82A}">
                    <a16:rowId xmlns:a16="http://schemas.microsoft.com/office/drawing/2014/main" val="10001"/>
                  </a:ext>
                </a:extLst>
              </a:tr>
              <a:tr h="370840">
                <a:tc>
                  <a:txBody>
                    <a:bodyPr/>
                    <a:lstStyle/>
                    <a:p>
                      <a:r>
                        <a:rPr lang="nb-NO" dirty="0"/>
                        <a:t>Applications</a:t>
                      </a:r>
                    </a:p>
                  </a:txBody>
                  <a:tcPr/>
                </a:tc>
                <a:tc>
                  <a:txBody>
                    <a:bodyPr/>
                    <a:lstStyle/>
                    <a:p>
                      <a:r>
                        <a:rPr lang="nb-NO" dirty="0" smtClean="0"/>
                        <a:t>55</a:t>
                      </a:r>
                      <a:endParaRPr lang="nb-NO" dirty="0"/>
                    </a:p>
                  </a:txBody>
                  <a:tcPr/>
                </a:tc>
                <a:tc>
                  <a:txBody>
                    <a:bodyPr/>
                    <a:lstStyle/>
                    <a:p>
                      <a:r>
                        <a:rPr lang="nb-NO" dirty="0"/>
                        <a:t>Utvikling</a:t>
                      </a:r>
                    </a:p>
                  </a:txBody>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4"/>
          </p:nvPr>
        </p:nvSpPr>
        <p:spPr/>
        <p:txBody>
          <a:bodyPr/>
          <a:lstStyle/>
          <a:p>
            <a:fld id="{5279AF0B-2D84-CD41-8CAF-017061CB9833}" type="slidenum">
              <a:rPr lang="nb-NO" smtClean="0"/>
              <a:pPr/>
              <a:t>2</a:t>
            </a:fld>
            <a:endParaRPr lang="nb-NO"/>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445" y="3652734"/>
            <a:ext cx="6095431" cy="2800603"/>
          </a:xfrm>
          <a:prstGeom prst="rect">
            <a:avLst/>
          </a:prstGeom>
        </p:spPr>
      </p:pic>
    </p:spTree>
    <p:extLst>
      <p:ext uri="{BB962C8B-B14F-4D97-AF65-F5344CB8AC3E}">
        <p14:creationId xmlns:p14="http://schemas.microsoft.com/office/powerpoint/2010/main" val="426794350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0"/>
          </p:nvPr>
        </p:nvSpPr>
        <p:spPr/>
        <p:txBody>
          <a:bodyPr>
            <a:normAutofit/>
          </a:bodyPr>
          <a:lstStyle/>
          <a:p>
            <a:r>
              <a:rPr lang="nb-NO" dirty="0" smtClean="0"/>
              <a:t>Sopra Steria sine viktigste nøkkelprinsipper for planlegging av god testing</a:t>
            </a:r>
            <a:endParaRPr lang="nb-NO" dirty="0"/>
          </a:p>
        </p:txBody>
      </p:sp>
    </p:spTree>
    <p:extLst>
      <p:ext uri="{BB962C8B-B14F-4D97-AF65-F5344CB8AC3E}">
        <p14:creationId xmlns:p14="http://schemas.microsoft.com/office/powerpoint/2010/main" val="15254953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1498794" y="1052737"/>
            <a:ext cx="5564981" cy="741760"/>
          </a:xfrm>
          <a:prstGeom prst="rect">
            <a:avLst/>
          </a:prstGeom>
        </p:spPr>
        <p:txBody>
          <a:bodyPr vert="horz" lIns="68580" tIns="34290" rIns="68580" bIns="3429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a:defRPr/>
            </a:pPr>
            <a:endParaRPr lang="nb-NO" sz="1800">
              <a:latin typeface="+mn-lt"/>
            </a:endParaRPr>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3459" y="2124962"/>
            <a:ext cx="5042333" cy="3574577"/>
          </a:xfrm>
          <a:prstGeom prst="rect">
            <a:avLst/>
          </a:prstGeom>
        </p:spPr>
      </p:pic>
      <p:sp>
        <p:nvSpPr>
          <p:cNvPr id="5" name="Text Placeholder 4"/>
          <p:cNvSpPr>
            <a:spLocks noGrp="1"/>
          </p:cNvSpPr>
          <p:nvPr>
            <p:ph type="body" sz="quarter" idx="10"/>
          </p:nvPr>
        </p:nvSpPr>
        <p:spPr>
          <a:xfrm>
            <a:off x="823458" y="-17895"/>
            <a:ext cx="7348023" cy="998624"/>
          </a:xfrm>
        </p:spPr>
        <p:txBody>
          <a:bodyPr/>
          <a:lstStyle/>
          <a:p>
            <a:r>
              <a:rPr lang="en-US" dirty="0" smtClean="0"/>
              <a:t>1. </a:t>
            </a:r>
            <a:r>
              <a:rPr lang="en-US" dirty="0" err="1" smtClean="0"/>
              <a:t>Tidlig</a:t>
            </a:r>
            <a:r>
              <a:rPr lang="en-US" dirty="0" smtClean="0"/>
              <a:t> test</a:t>
            </a:r>
            <a:endParaRPr lang="nb-NO" dirty="0"/>
          </a:p>
        </p:txBody>
      </p:sp>
    </p:spTree>
    <p:extLst>
      <p:ext uri="{BB962C8B-B14F-4D97-AF65-F5344CB8AC3E}">
        <p14:creationId xmlns:p14="http://schemas.microsoft.com/office/powerpoint/2010/main" val="126030915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24" y="1698914"/>
            <a:ext cx="7328027" cy="432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tel 1"/>
          <p:cNvSpPr>
            <a:spLocks noGrp="1"/>
          </p:cNvSpPr>
          <p:nvPr>
            <p:ph type="title"/>
          </p:nvPr>
        </p:nvSpPr>
        <p:spPr/>
        <p:txBody>
          <a:bodyPr/>
          <a:lstStyle/>
          <a:p>
            <a:pPr lvl="0"/>
            <a:r>
              <a:rPr lang="nb-NO" sz="2000" dirty="0">
                <a:solidFill>
                  <a:sysClr val="window" lastClr="FFFFFF"/>
                </a:solidFill>
                <a:cs typeface="Arial" pitchFamily="34" charset="0"/>
              </a:rPr>
              <a:t>Hvor oppstår feilene?</a:t>
            </a:r>
            <a:br>
              <a:rPr lang="nb-NO" sz="2000" dirty="0">
                <a:solidFill>
                  <a:sysClr val="window" lastClr="FFFFFF"/>
                </a:solidFill>
                <a:cs typeface="Arial" pitchFamily="34" charset="0"/>
              </a:rPr>
            </a:br>
            <a:r>
              <a:rPr lang="nb-NO" sz="2000" dirty="0">
                <a:cs typeface="Arial" pitchFamily="34" charset="0"/>
              </a:rPr>
              <a:t>Hvor oppstår feilene</a:t>
            </a:r>
            <a:endParaRPr lang="en-US" dirty="0"/>
          </a:p>
        </p:txBody>
      </p:sp>
      <p:sp>
        <p:nvSpPr>
          <p:cNvPr id="3" name="Plassholder for innhold 2"/>
          <p:cNvSpPr>
            <a:spLocks noGrp="1"/>
          </p:cNvSpPr>
          <p:nvPr>
            <p:ph sz="quarter" idx="13"/>
          </p:nvPr>
        </p:nvSpPr>
        <p:spPr/>
        <p:txBody>
          <a:bodyPr/>
          <a:lstStyle/>
          <a:p>
            <a:endParaRPr lang="en-US"/>
          </a:p>
        </p:txBody>
      </p:sp>
    </p:spTree>
    <p:extLst>
      <p:ext uri="{BB962C8B-B14F-4D97-AF65-F5344CB8AC3E}">
        <p14:creationId xmlns:p14="http://schemas.microsoft.com/office/powerpoint/2010/main" val="332406921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23458" y="-17895"/>
            <a:ext cx="7348023" cy="1070632"/>
          </a:xfrm>
        </p:spPr>
        <p:txBody>
          <a:bodyPr/>
          <a:lstStyle/>
          <a:p>
            <a:r>
              <a:rPr lang="nb-NO"/>
              <a:t>2. </a:t>
            </a:r>
            <a:r>
              <a:rPr lang="nb-NO" dirty="0"/>
              <a:t>Vi tilstreber høy grad av automatisering på </a:t>
            </a:r>
            <a:r>
              <a:rPr lang="nb-NO" i="1" dirty="0"/>
              <a:t>de riktige </a:t>
            </a:r>
            <a:r>
              <a:rPr lang="nb-NO" dirty="0"/>
              <a:t>nivåene</a:t>
            </a:r>
          </a:p>
        </p:txBody>
      </p:sp>
      <p:sp>
        <p:nvSpPr>
          <p:cNvPr id="9" name="Content Placeholder 8"/>
          <p:cNvSpPr>
            <a:spLocks noGrp="1"/>
          </p:cNvSpPr>
          <p:nvPr>
            <p:ph type="body" sz="quarter" idx="4294967295"/>
          </p:nvPr>
        </p:nvSpPr>
        <p:spPr>
          <a:xfrm>
            <a:off x="0" y="2058591"/>
            <a:ext cx="3748088" cy="3509963"/>
          </a:xfrm>
          <a:prstGeom prst="rect">
            <a:avLst/>
          </a:prstGeom>
        </p:spPr>
        <p:txBody>
          <a:bodyPr/>
          <a:lstStyle/>
          <a:p>
            <a:pPr marL="473075" lvl="1" indent="0">
              <a:buNone/>
            </a:pPr>
            <a:endParaRPr lang="nb-NO" dirty="0" smtClean="0"/>
          </a:p>
          <a:p>
            <a:pPr lvl="1"/>
            <a:r>
              <a:rPr lang="nb-NO" dirty="0" smtClean="0"/>
              <a:t>Hvilket </a:t>
            </a:r>
            <a:r>
              <a:rPr lang="nb-NO" dirty="0"/>
              <a:t>rammeverk skal brukes?</a:t>
            </a:r>
          </a:p>
          <a:p>
            <a:pPr lvl="1"/>
            <a:r>
              <a:rPr lang="nb-NO" dirty="0"/>
              <a:t>Hvem skal utføre tester på de ulike nivåene?</a:t>
            </a:r>
          </a:p>
          <a:p>
            <a:pPr lvl="1"/>
            <a:r>
              <a:rPr lang="nb-NO" dirty="0"/>
              <a:t>Hvilket miljø skal du kjøres på?</a:t>
            </a:r>
          </a:p>
          <a:p>
            <a:pPr lvl="1"/>
            <a:r>
              <a:rPr lang="nb-NO" dirty="0"/>
              <a:t>Hvordan fremskaffe testdata?</a:t>
            </a:r>
          </a:p>
          <a:p>
            <a:pPr lvl="1"/>
            <a:r>
              <a:rPr lang="nb-NO" dirty="0"/>
              <a:t>Når skal de manuelle testene kjøres?</a:t>
            </a:r>
          </a:p>
          <a:p>
            <a:pPr marL="354806" lvl="1" indent="0">
              <a:buNone/>
            </a:pPr>
            <a:endParaRPr lang="nb-NO" dirty="0"/>
          </a:p>
        </p:txBody>
      </p:sp>
      <p:sp>
        <p:nvSpPr>
          <p:cNvPr id="5" name="Slide Number Placeholder 4"/>
          <p:cNvSpPr>
            <a:spLocks noGrp="1"/>
          </p:cNvSpPr>
          <p:nvPr>
            <p:ph type="sldNum" sz="quarter" idx="4294967295"/>
          </p:nvPr>
        </p:nvSpPr>
        <p:spPr/>
        <p:txBody>
          <a:bodyPr/>
          <a:lstStyle/>
          <a:p>
            <a:fld id="{5279AF0B-2D84-CD41-8CAF-017061CB9833}" type="slidenum">
              <a:rPr lang="nb-NO" smtClean="0"/>
              <a:pPr/>
              <a:t>23</a:t>
            </a:fld>
            <a:endParaRPr lang="nb-NO"/>
          </a:p>
        </p:txBody>
      </p:sp>
      <p:pic>
        <p:nvPicPr>
          <p:cNvPr id="7" name="Content Placeholder 6"/>
          <p:cNvPicPr/>
          <p:nvPr/>
        </p:nvPicPr>
        <p:blipFill>
          <a:blip r:embed="rId3">
            <a:extLst>
              <a:ext uri="{28A0092B-C50C-407E-A947-70E740481C1C}">
                <a14:useLocalDpi xmlns:a14="http://schemas.microsoft.com/office/drawing/2010/main" val="0"/>
              </a:ext>
            </a:extLst>
          </a:blip>
          <a:stretch>
            <a:fillRect/>
          </a:stretch>
        </p:blipFill>
        <p:spPr bwMode="gray">
          <a:xfrm>
            <a:off x="4571999" y="2388120"/>
            <a:ext cx="4320540" cy="1722120"/>
          </a:xfrm>
          <a:prstGeom prst="rect">
            <a:avLst/>
          </a:prstGeom>
        </p:spPr>
      </p:pic>
    </p:spTree>
    <p:extLst>
      <p:ext uri="{BB962C8B-B14F-4D97-AF65-F5344CB8AC3E}">
        <p14:creationId xmlns:p14="http://schemas.microsoft.com/office/powerpoint/2010/main" val="2099303006"/>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823458" y="-17895"/>
            <a:ext cx="7348023" cy="1070632"/>
          </a:xfrm>
        </p:spPr>
        <p:txBody>
          <a:bodyPr/>
          <a:lstStyle/>
          <a:p>
            <a:r>
              <a:rPr lang="nb-NO" dirty="0" smtClean="0"/>
              <a:t>2. Vi tilstreber høy grad av automatisering på de riktige nivåene</a:t>
            </a:r>
            <a:endParaRPr lang="nb-NO" dirty="0"/>
          </a:p>
        </p:txBody>
      </p:sp>
      <p:sp>
        <p:nvSpPr>
          <p:cNvPr id="9" name="Content Placeholder 8"/>
          <p:cNvSpPr>
            <a:spLocks noGrp="1"/>
          </p:cNvSpPr>
          <p:nvPr>
            <p:ph type="body" sz="quarter" idx="4294967295"/>
          </p:nvPr>
        </p:nvSpPr>
        <p:spPr>
          <a:xfrm>
            <a:off x="0" y="2058591"/>
            <a:ext cx="3748088" cy="3509963"/>
          </a:xfrm>
          <a:prstGeom prst="rect">
            <a:avLst/>
          </a:prstGeom>
        </p:spPr>
        <p:txBody>
          <a:bodyPr>
            <a:normAutofit fontScale="92500" lnSpcReduction="20000"/>
          </a:bodyPr>
          <a:lstStyle/>
          <a:p>
            <a:pPr marL="342900" lvl="1" indent="0">
              <a:buNone/>
            </a:pPr>
            <a:r>
              <a:rPr lang="nb-NO" dirty="0"/>
              <a:t>Eksempler og tips knyttet til automatisert </a:t>
            </a:r>
            <a:r>
              <a:rPr lang="nb-NO" dirty="0"/>
              <a:t>testing</a:t>
            </a:r>
            <a:endParaRPr lang="nb-NO" dirty="0"/>
          </a:p>
          <a:p>
            <a:pPr lvl="1"/>
            <a:r>
              <a:rPr lang="nb-NO" dirty="0"/>
              <a:t>Tydelig Eierskap</a:t>
            </a:r>
            <a:endParaRPr lang="nb-NO" dirty="0"/>
          </a:p>
          <a:p>
            <a:pPr lvl="1"/>
            <a:r>
              <a:rPr lang="nb-NO" dirty="0"/>
              <a:t>Start </a:t>
            </a:r>
            <a:r>
              <a:rPr lang="nb-NO" dirty="0"/>
              <a:t>smått, jobb </a:t>
            </a:r>
            <a:r>
              <a:rPr lang="nb-NO" dirty="0"/>
              <a:t>iterativt og vær </a:t>
            </a:r>
            <a:r>
              <a:rPr lang="nb-NO" dirty="0"/>
              <a:t>pragmatisk i verktøyvalg. </a:t>
            </a:r>
          </a:p>
          <a:p>
            <a:pPr lvl="1"/>
            <a:r>
              <a:rPr lang="nb-NO" dirty="0"/>
              <a:t>Bruk </a:t>
            </a:r>
            <a:r>
              <a:rPr lang="nb-NO" dirty="0"/>
              <a:t>Testpyramiden og </a:t>
            </a:r>
            <a:r>
              <a:rPr lang="nb-NO" dirty="0"/>
              <a:t>minst mulig </a:t>
            </a:r>
            <a:r>
              <a:rPr lang="nb-NO" dirty="0"/>
              <a:t>automatiserte GUI tester</a:t>
            </a:r>
          </a:p>
          <a:p>
            <a:pPr lvl="1"/>
            <a:r>
              <a:rPr lang="nb-NO" dirty="0"/>
              <a:t>Kombiner </a:t>
            </a:r>
            <a:r>
              <a:rPr lang="nb-NO" dirty="0"/>
              <a:t>tester på de ulike </a:t>
            </a:r>
            <a:r>
              <a:rPr lang="nb-NO" dirty="0" smtClean="0"/>
              <a:t>nivåene</a:t>
            </a:r>
          </a:p>
          <a:p>
            <a:pPr lvl="1"/>
            <a:r>
              <a:rPr lang="nb-NO" dirty="0" smtClean="0"/>
              <a:t>Ikke undervurder testdata og miljøbehov</a:t>
            </a:r>
            <a:endParaRPr lang="nb-NO" dirty="0"/>
          </a:p>
          <a:p>
            <a:pPr lvl="1"/>
            <a:r>
              <a:rPr lang="nb-NO" dirty="0"/>
              <a:t>All manuell testing kan aldri erstattes</a:t>
            </a:r>
            <a:endParaRPr lang="nb-NO" dirty="0"/>
          </a:p>
          <a:p>
            <a:pPr marL="0" indent="0">
              <a:buNone/>
            </a:pPr>
            <a:r>
              <a:rPr lang="nb-NO" sz="1050" dirty="0"/>
              <a:t/>
            </a:r>
            <a:br>
              <a:rPr lang="nb-NO" sz="1050" dirty="0"/>
            </a:br>
            <a:endParaRPr lang="nb-NO" sz="1050" dirty="0"/>
          </a:p>
        </p:txBody>
      </p:sp>
      <p:sp>
        <p:nvSpPr>
          <p:cNvPr id="5" name="Slide Number Placeholder 4"/>
          <p:cNvSpPr>
            <a:spLocks noGrp="1"/>
          </p:cNvSpPr>
          <p:nvPr>
            <p:ph type="sldNum" sz="quarter" idx="4294967295"/>
          </p:nvPr>
        </p:nvSpPr>
        <p:spPr/>
        <p:txBody>
          <a:bodyPr/>
          <a:lstStyle/>
          <a:p>
            <a:fld id="{5279AF0B-2D84-CD41-8CAF-017061CB9833}" type="slidenum">
              <a:rPr lang="nb-NO" smtClean="0"/>
              <a:pPr/>
              <a:t>24</a:t>
            </a:fld>
            <a:endParaRPr lang="nb-NO"/>
          </a:p>
        </p:txBody>
      </p:sp>
      <p:pic>
        <p:nvPicPr>
          <p:cNvPr id="7" name="Content Placeholder 6"/>
          <p:cNvPicPr/>
          <p:nvPr/>
        </p:nvPicPr>
        <p:blipFill>
          <a:blip r:embed="rId3">
            <a:extLst>
              <a:ext uri="{28A0092B-C50C-407E-A947-70E740481C1C}">
                <a14:useLocalDpi xmlns:a14="http://schemas.microsoft.com/office/drawing/2010/main" val="0"/>
              </a:ext>
            </a:extLst>
          </a:blip>
          <a:stretch>
            <a:fillRect/>
          </a:stretch>
        </p:blipFill>
        <p:spPr bwMode="gray">
          <a:xfrm>
            <a:off x="4144407" y="2091452"/>
            <a:ext cx="4320540" cy="1722120"/>
          </a:xfrm>
          <a:prstGeom prst="rect">
            <a:avLst/>
          </a:prstGeom>
        </p:spPr>
      </p:pic>
    </p:spTree>
    <p:extLst>
      <p:ext uri="{BB962C8B-B14F-4D97-AF65-F5344CB8AC3E}">
        <p14:creationId xmlns:p14="http://schemas.microsoft.com/office/powerpoint/2010/main" val="339530185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idx="4294967295"/>
          </p:nvPr>
        </p:nvSpPr>
        <p:spPr>
          <a:xfrm>
            <a:off x="755576" y="476672"/>
            <a:ext cx="8045374" cy="790031"/>
          </a:xfrm>
        </p:spPr>
        <p:txBody>
          <a:bodyPr/>
          <a:lstStyle/>
          <a:p>
            <a:r>
              <a:rPr lang="nb-NO" dirty="0"/>
              <a:t>3. Risikobasert test</a:t>
            </a:r>
            <a:br>
              <a:rPr lang="nb-NO" dirty="0"/>
            </a:br>
            <a:endParaRPr lang="nb-NO" dirty="0"/>
          </a:p>
        </p:txBody>
      </p:sp>
      <p:sp>
        <p:nvSpPr>
          <p:cNvPr id="4" name="Plassholder for lysbildenummer 3"/>
          <p:cNvSpPr>
            <a:spLocks noGrp="1"/>
          </p:cNvSpPr>
          <p:nvPr>
            <p:ph type="sldNum" sz="quarter" idx="4294967295"/>
          </p:nvPr>
        </p:nvSpPr>
        <p:spPr/>
        <p:txBody>
          <a:bodyPr/>
          <a:lstStyle/>
          <a:p>
            <a:fld id="{AF43E6FD-AB27-4108-A2FC-346BB5F75E3F}" type="slidenum">
              <a:rPr lang="fr-FR" smtClean="0"/>
              <a:pPr/>
              <a:t>25</a:t>
            </a:fld>
            <a:endParaRPr lang="fr-FR"/>
          </a:p>
        </p:txBody>
      </p:sp>
      <p:sp>
        <p:nvSpPr>
          <p:cNvPr id="6" name="Content Placeholder 4"/>
          <p:cNvSpPr txBox="1">
            <a:spLocks/>
          </p:cNvSpPr>
          <p:nvPr/>
        </p:nvSpPr>
        <p:spPr bwMode="gray">
          <a:xfrm>
            <a:off x="1503401" y="2397313"/>
            <a:ext cx="2777431" cy="271145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nb-NO" sz="1500">
              <a:solidFill>
                <a:srgbClr val="494A4B"/>
              </a:solidFill>
            </a:endParaRPr>
          </a:p>
        </p:txBody>
      </p:sp>
      <p:sp>
        <p:nvSpPr>
          <p:cNvPr id="7" name="Content Placeholder 5"/>
          <p:cNvSpPr txBox="1">
            <a:spLocks/>
          </p:cNvSpPr>
          <p:nvPr/>
        </p:nvSpPr>
        <p:spPr bwMode="gray">
          <a:xfrm>
            <a:off x="4680013" y="2240868"/>
            <a:ext cx="2775644" cy="2711450"/>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anose="020B0604020202020204" pitchFamily="34" charset="0"/>
              <a:buChar char="•"/>
              <a:defRPr/>
            </a:pPr>
            <a:endParaRPr lang="nb-NO" sz="1500">
              <a:solidFill>
                <a:srgbClr val="494A4B"/>
              </a:solidFill>
              <a:latin typeface="+mn-lt"/>
            </a:endParaRPr>
          </a:p>
        </p:txBody>
      </p:sp>
      <p:sp>
        <p:nvSpPr>
          <p:cNvPr id="8" name="Rectangle 7"/>
          <p:cNvSpPr/>
          <p:nvPr/>
        </p:nvSpPr>
        <p:spPr>
          <a:xfrm>
            <a:off x="5242874" y="5286066"/>
            <a:ext cx="3429000" cy="634789"/>
          </a:xfrm>
          <a:prstGeom prst="rect">
            <a:avLst/>
          </a:prstGeom>
        </p:spPr>
        <p:txBody>
          <a:bodyPr>
            <a:spAutoFit/>
          </a:bodyPr>
          <a:lstStyle/>
          <a:p>
            <a:pPr fontAlgn="ctr"/>
            <a:endParaRPr lang="nb-NO" sz="825" b="1" dirty="0">
              <a:latin typeface="Source Sans Pro"/>
            </a:endParaRPr>
          </a:p>
          <a:p>
            <a:r>
              <a:rPr lang="nb-NO" sz="1350" dirty="0"/>
              <a:t/>
            </a:r>
            <a:br>
              <a:rPr lang="nb-NO" sz="1350" dirty="0"/>
            </a:br>
            <a:endParaRPr lang="nb-NO" sz="1350" dirty="0"/>
          </a:p>
        </p:txBody>
      </p:sp>
      <p:pic>
        <p:nvPicPr>
          <p:cNvPr id="39940" name="Picture 4" descr="Bilderesultat for risik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818" y="1754887"/>
            <a:ext cx="3353876" cy="33538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430492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AB449BCB-33FB-472D-A65D-F835A5423A09}"/>
              </a:ext>
            </a:extLst>
          </p:cNvPr>
          <p:cNvSpPr>
            <a:spLocks noGrp="1"/>
          </p:cNvSpPr>
          <p:nvPr>
            <p:ph type="body" sz="quarter" idx="14"/>
          </p:nvPr>
        </p:nvSpPr>
        <p:spPr/>
        <p:txBody>
          <a:bodyPr>
            <a:normAutofit/>
          </a:bodyPr>
          <a:lstStyle/>
          <a:p>
            <a:pPr marL="257175" indent="-257175">
              <a:buFont typeface="Arial" panose="020B0604020202020204" pitchFamily="34" charset="0"/>
              <a:buChar char="•"/>
            </a:pPr>
            <a:r>
              <a:rPr lang="nb-NO" dirty="0" smtClean="0"/>
              <a:t>En faktor som kan resultere i framtidige negative konsekvenser, vanligvis beskrevet ved kostnad og sannsynlighet. </a:t>
            </a:r>
            <a:endParaRPr lang="en-US" dirty="0" smtClean="0"/>
          </a:p>
          <a:p>
            <a:pPr marL="257175" indent="-257175">
              <a:buFont typeface="Arial" panose="020B0604020202020204" pitchFamily="34" charset="0"/>
              <a:buChar char="•"/>
            </a:pPr>
            <a:r>
              <a:rPr lang="nb-NO" dirty="0" smtClean="0"/>
              <a:t>Risikonivået bestemmes av sannsynligheten for at en negativ hendelse inntrer og følgen av denne.  </a:t>
            </a:r>
          </a:p>
          <a:p>
            <a:pPr lvl="1"/>
            <a:r>
              <a:rPr lang="nb-NO" sz="1800" dirty="0" smtClean="0"/>
              <a:t>Sannsynlighet * Risiko</a:t>
            </a:r>
            <a:endParaRPr lang="nb-NO" sz="1800" dirty="0"/>
          </a:p>
        </p:txBody>
      </p:sp>
      <p:sp>
        <p:nvSpPr>
          <p:cNvPr id="3" name="Plassholder for tekst 2">
            <a:extLst>
              <a:ext uri="{FF2B5EF4-FFF2-40B4-BE49-F238E27FC236}">
                <a16:creationId xmlns:a16="http://schemas.microsoft.com/office/drawing/2014/main" id="{A44DA7E8-F255-4F52-9C81-1D0A1C6E6251}"/>
              </a:ext>
            </a:extLst>
          </p:cNvPr>
          <p:cNvSpPr>
            <a:spLocks noGrp="1"/>
          </p:cNvSpPr>
          <p:nvPr>
            <p:ph type="body" sz="quarter" idx="10"/>
          </p:nvPr>
        </p:nvSpPr>
        <p:spPr>
          <a:xfrm>
            <a:off x="823458" y="-17895"/>
            <a:ext cx="7348023" cy="998624"/>
          </a:xfrm>
        </p:spPr>
        <p:txBody>
          <a:bodyPr/>
          <a:lstStyle/>
          <a:p>
            <a:r>
              <a:rPr lang="nb-NO" dirty="0" smtClean="0"/>
              <a:t>Risiko</a:t>
            </a:r>
            <a:endParaRPr lang="nb-NO" dirty="0"/>
          </a:p>
        </p:txBody>
      </p:sp>
    </p:spTree>
    <p:extLst>
      <p:ext uri="{BB962C8B-B14F-4D97-AF65-F5344CB8AC3E}">
        <p14:creationId xmlns:p14="http://schemas.microsoft.com/office/powerpoint/2010/main" val="356765509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0"/>
          </p:nvPr>
        </p:nvSpPr>
        <p:spPr>
          <a:xfrm>
            <a:off x="823458" y="-17895"/>
            <a:ext cx="7348023" cy="1057628"/>
          </a:xfrm>
        </p:spPr>
        <p:txBody>
          <a:bodyPr/>
          <a:lstStyle/>
          <a:p>
            <a:r>
              <a:rPr lang="nb-NO" dirty="0" smtClean="0"/>
              <a:t>Risikohåndtering</a:t>
            </a:r>
            <a:endParaRPr lang="nb-NO" dirty="0"/>
          </a:p>
        </p:txBody>
      </p:sp>
      <p:sp>
        <p:nvSpPr>
          <p:cNvPr id="5" name="Rektangel 4"/>
          <p:cNvSpPr/>
          <p:nvPr/>
        </p:nvSpPr>
        <p:spPr>
          <a:xfrm>
            <a:off x="4482913" y="3290500"/>
            <a:ext cx="223138" cy="300082"/>
          </a:xfrm>
          <a:prstGeom prst="rect">
            <a:avLst/>
          </a:prstGeom>
        </p:spPr>
        <p:txBody>
          <a:bodyPr wrap="none">
            <a:spAutoFit/>
          </a:bodyPr>
          <a:lstStyle/>
          <a:p>
            <a:r>
              <a:rPr lang="nb-NO" sz="1350"/>
              <a:t> </a:t>
            </a:r>
          </a:p>
        </p:txBody>
      </p:sp>
      <p:sp>
        <p:nvSpPr>
          <p:cNvPr id="7" name="Plassholder for innhold 2">
            <a:extLst>
              <a:ext uri="{FF2B5EF4-FFF2-40B4-BE49-F238E27FC236}">
                <a16:creationId xmlns:a16="http://schemas.microsoft.com/office/drawing/2014/main" id="{EE9AA6E6-1D26-4DA4-A289-2CC9789A4E84}"/>
              </a:ext>
            </a:extLst>
          </p:cNvPr>
          <p:cNvSpPr>
            <a:spLocks noGrp="1"/>
          </p:cNvSpPr>
          <p:nvPr/>
        </p:nvSpPr>
        <p:spPr bwMode="gray">
          <a:xfrm>
            <a:off x="872189" y="2477514"/>
            <a:ext cx="2826023" cy="3511152"/>
          </a:xfrm>
          <a:prstGeom prst="rect">
            <a:avLst/>
          </a:prstGeom>
        </p:spPr>
        <p:txBody>
          <a:bodyPr vert="horz" lIns="0" tIns="0" rIns="0" bIns="0" rtlCol="0">
            <a:norm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5763" indent="-385763">
              <a:buFont typeface="+mj-lt"/>
              <a:buAutoNum type="arabicPeriod"/>
            </a:pPr>
            <a:r>
              <a:rPr lang="nb-NO" sz="1500" dirty="0"/>
              <a:t>Risikoidentifikasjon</a:t>
            </a:r>
          </a:p>
          <a:p>
            <a:pPr marL="385763" indent="-385763">
              <a:buFont typeface="+mj-lt"/>
              <a:buAutoNum type="arabicPeriod"/>
            </a:pPr>
            <a:r>
              <a:rPr lang="nb-NO" sz="1500" dirty="0"/>
              <a:t>Risikovurdering</a:t>
            </a:r>
          </a:p>
          <a:p>
            <a:pPr marL="385763" indent="-385763">
              <a:buFont typeface="+mj-lt"/>
              <a:buAutoNum type="arabicPeriod"/>
            </a:pPr>
            <a:r>
              <a:rPr lang="nb-NO" sz="1500" dirty="0"/>
              <a:t>Risikoreduksjon / styring</a:t>
            </a:r>
          </a:p>
        </p:txBody>
      </p:sp>
      <p:sp>
        <p:nvSpPr>
          <p:cNvPr id="8" name="Plassholder for innhold 2">
            <a:extLst>
              <a:ext uri="{FF2B5EF4-FFF2-40B4-BE49-F238E27FC236}">
                <a16:creationId xmlns:a16="http://schemas.microsoft.com/office/drawing/2014/main" id="{945C8A77-2714-40EA-A4DA-2F46012D1A13}"/>
              </a:ext>
            </a:extLst>
          </p:cNvPr>
          <p:cNvSpPr txBox="1">
            <a:spLocks/>
          </p:cNvSpPr>
          <p:nvPr/>
        </p:nvSpPr>
        <p:spPr bwMode="gray">
          <a:xfrm>
            <a:off x="4101572" y="2477514"/>
            <a:ext cx="2826023" cy="3511152"/>
          </a:xfrm>
          <a:prstGeom prst="rect">
            <a:avLst/>
          </a:prstGeom>
        </p:spPr>
        <p:txBody>
          <a:bodyPr vert="horz" lIns="0" tIns="0" rIns="0" bIns="0" rtlCol="0">
            <a:normAutofit/>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endParaRPr lang="nb-NO" sz="1350" dirty="0"/>
          </a:p>
        </p:txBody>
      </p:sp>
      <p:sp>
        <p:nvSpPr>
          <p:cNvPr id="9" name="Oval Callout 6">
            <a:extLst>
              <a:ext uri="{FF2B5EF4-FFF2-40B4-BE49-F238E27FC236}">
                <a16:creationId xmlns:a16="http://schemas.microsoft.com/office/drawing/2014/main" id="{D51B3991-8F72-4515-B04B-AAB92C9243DF}"/>
              </a:ext>
            </a:extLst>
          </p:cNvPr>
          <p:cNvSpPr/>
          <p:nvPr/>
        </p:nvSpPr>
        <p:spPr>
          <a:xfrm>
            <a:off x="3881659" y="1546013"/>
            <a:ext cx="2342090" cy="810090"/>
          </a:xfrm>
          <a:prstGeom prst="wedgeEllipseCallout">
            <a:avLst>
              <a:gd name="adj1" fmla="val -93640"/>
              <a:gd name="adj2" fmla="val 82433"/>
            </a:avLst>
          </a:prstGeom>
          <a:ln/>
        </p:spPr>
        <p:style>
          <a:lnRef idx="1">
            <a:schemeClr val="accent5"/>
          </a:lnRef>
          <a:fillRef idx="2">
            <a:schemeClr val="accent5"/>
          </a:fillRef>
          <a:effectRef idx="1">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r>
              <a:rPr lang="nb-NO" sz="1350" dirty="0"/>
              <a:t>Kategorisere risikoen</a:t>
            </a:r>
          </a:p>
          <a:p>
            <a:pPr algn="ctr"/>
            <a:r>
              <a:rPr lang="nb-NO" sz="1350" dirty="0"/>
              <a:t>Angi risikoeier</a:t>
            </a:r>
          </a:p>
        </p:txBody>
      </p:sp>
      <p:sp>
        <p:nvSpPr>
          <p:cNvPr id="11" name="Oval Callout 11">
            <a:extLst>
              <a:ext uri="{FF2B5EF4-FFF2-40B4-BE49-F238E27FC236}">
                <a16:creationId xmlns:a16="http://schemas.microsoft.com/office/drawing/2014/main" id="{3C180325-3706-4D0E-A0A6-54673D785418}"/>
              </a:ext>
            </a:extLst>
          </p:cNvPr>
          <p:cNvSpPr/>
          <p:nvPr/>
        </p:nvSpPr>
        <p:spPr>
          <a:xfrm rot="20642271">
            <a:off x="4040520" y="2764995"/>
            <a:ext cx="2342090" cy="1179449"/>
          </a:xfrm>
          <a:prstGeom prst="wedgeEllipseCallout">
            <a:avLst>
              <a:gd name="adj1" fmla="val -101700"/>
              <a:gd name="adj2" fmla="val -89733"/>
            </a:avLst>
          </a:prstGeom>
          <a:ln/>
        </p:spPr>
        <p:style>
          <a:lnRef idx="1">
            <a:schemeClr val="accent5"/>
          </a:lnRef>
          <a:fillRef idx="2">
            <a:schemeClr val="accent5"/>
          </a:fillRef>
          <a:effectRef idx="1">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r>
              <a:rPr lang="nb-NO" sz="1350" dirty="0"/>
              <a:t>Sannsynlighet *</a:t>
            </a:r>
            <a:endParaRPr lang="nb-NO" sz="1350" dirty="0"/>
          </a:p>
          <a:p>
            <a:pPr algn="ctr"/>
            <a:r>
              <a:rPr lang="nb-NO" sz="1350" dirty="0"/>
              <a:t>Konsekvens</a:t>
            </a:r>
          </a:p>
          <a:p>
            <a:pPr algn="ctr"/>
            <a:r>
              <a:rPr lang="nb-NO" sz="1350" dirty="0"/>
              <a:t>Totalsummering av produktrisiko</a:t>
            </a:r>
          </a:p>
        </p:txBody>
      </p:sp>
      <p:sp>
        <p:nvSpPr>
          <p:cNvPr id="12" name="Oval Callout 11">
            <a:extLst>
              <a:ext uri="{FF2B5EF4-FFF2-40B4-BE49-F238E27FC236}">
                <a16:creationId xmlns:a16="http://schemas.microsoft.com/office/drawing/2014/main" id="{3C180325-3706-4D0E-A0A6-54673D785418}"/>
              </a:ext>
            </a:extLst>
          </p:cNvPr>
          <p:cNvSpPr/>
          <p:nvPr/>
        </p:nvSpPr>
        <p:spPr>
          <a:xfrm>
            <a:off x="3200480" y="4096863"/>
            <a:ext cx="2342090" cy="1179449"/>
          </a:xfrm>
          <a:prstGeom prst="wedgeEllipseCallout">
            <a:avLst>
              <a:gd name="adj1" fmla="val -101700"/>
              <a:gd name="adj2" fmla="val -89733"/>
            </a:avLst>
          </a:prstGeom>
          <a:ln/>
        </p:spPr>
        <p:style>
          <a:lnRef idx="1">
            <a:schemeClr val="accent5"/>
          </a:lnRef>
          <a:fillRef idx="2">
            <a:schemeClr val="accent5"/>
          </a:fillRef>
          <a:effectRef idx="1">
            <a:schemeClr val="accent5"/>
          </a:effectRef>
          <a:fontRef idx="minor">
            <a:schemeClr val="dk1"/>
          </a:fontRef>
        </p:style>
        <p:txBody>
          <a:bodyPr rtlCol="0" anchor="ctr"/>
          <a:lstStyle>
            <a:defPPr>
              <a:defRPr lang="fr-FR"/>
            </a:defPPr>
            <a:lvl1pPr marL="0" algn="l" defTabSz="914199" rtl="0" eaLnBrk="1" latinLnBrk="0" hangingPunct="1">
              <a:defRPr sz="1800" kern="1200">
                <a:solidFill>
                  <a:schemeClr val="dk1"/>
                </a:solidFill>
                <a:latin typeface="+mn-lt"/>
                <a:ea typeface="+mn-ea"/>
                <a:cs typeface="+mn-cs"/>
              </a:defRPr>
            </a:lvl1pPr>
            <a:lvl2pPr marL="457100" algn="l" defTabSz="914199" rtl="0" eaLnBrk="1" latinLnBrk="0" hangingPunct="1">
              <a:defRPr sz="1800" kern="1200">
                <a:solidFill>
                  <a:schemeClr val="dk1"/>
                </a:solidFill>
                <a:latin typeface="+mn-lt"/>
                <a:ea typeface="+mn-ea"/>
                <a:cs typeface="+mn-cs"/>
              </a:defRPr>
            </a:lvl2pPr>
            <a:lvl3pPr marL="914199" algn="l" defTabSz="914199" rtl="0" eaLnBrk="1" latinLnBrk="0" hangingPunct="1">
              <a:defRPr sz="1800" kern="1200">
                <a:solidFill>
                  <a:schemeClr val="dk1"/>
                </a:solidFill>
                <a:latin typeface="+mn-lt"/>
                <a:ea typeface="+mn-ea"/>
                <a:cs typeface="+mn-cs"/>
              </a:defRPr>
            </a:lvl3pPr>
            <a:lvl4pPr marL="1371299" algn="l" defTabSz="914199" rtl="0" eaLnBrk="1" latinLnBrk="0" hangingPunct="1">
              <a:defRPr sz="1800" kern="1200">
                <a:solidFill>
                  <a:schemeClr val="dk1"/>
                </a:solidFill>
                <a:latin typeface="+mn-lt"/>
                <a:ea typeface="+mn-ea"/>
                <a:cs typeface="+mn-cs"/>
              </a:defRPr>
            </a:lvl4pPr>
            <a:lvl5pPr marL="1828398" algn="l" defTabSz="914199" rtl="0" eaLnBrk="1" latinLnBrk="0" hangingPunct="1">
              <a:defRPr sz="1800" kern="1200">
                <a:solidFill>
                  <a:schemeClr val="dk1"/>
                </a:solidFill>
                <a:latin typeface="+mn-lt"/>
                <a:ea typeface="+mn-ea"/>
                <a:cs typeface="+mn-cs"/>
              </a:defRPr>
            </a:lvl5pPr>
            <a:lvl6pPr marL="2285498" algn="l" defTabSz="914199" rtl="0" eaLnBrk="1" latinLnBrk="0" hangingPunct="1">
              <a:defRPr sz="1800" kern="1200">
                <a:solidFill>
                  <a:schemeClr val="dk1"/>
                </a:solidFill>
                <a:latin typeface="+mn-lt"/>
                <a:ea typeface="+mn-ea"/>
                <a:cs typeface="+mn-cs"/>
              </a:defRPr>
            </a:lvl6pPr>
            <a:lvl7pPr marL="2742596" algn="l" defTabSz="914199" rtl="0" eaLnBrk="1" latinLnBrk="0" hangingPunct="1">
              <a:defRPr sz="1800" kern="1200">
                <a:solidFill>
                  <a:schemeClr val="dk1"/>
                </a:solidFill>
                <a:latin typeface="+mn-lt"/>
                <a:ea typeface="+mn-ea"/>
                <a:cs typeface="+mn-cs"/>
              </a:defRPr>
            </a:lvl7pPr>
            <a:lvl8pPr marL="3199696" algn="l" defTabSz="914199" rtl="0" eaLnBrk="1" latinLnBrk="0" hangingPunct="1">
              <a:defRPr sz="1800" kern="1200">
                <a:solidFill>
                  <a:schemeClr val="dk1"/>
                </a:solidFill>
                <a:latin typeface="+mn-lt"/>
                <a:ea typeface="+mn-ea"/>
                <a:cs typeface="+mn-cs"/>
              </a:defRPr>
            </a:lvl8pPr>
            <a:lvl9pPr marL="3656795" algn="l" defTabSz="914199" rtl="0" eaLnBrk="1" latinLnBrk="0" hangingPunct="1">
              <a:defRPr sz="1800" kern="1200">
                <a:solidFill>
                  <a:schemeClr val="dk1"/>
                </a:solidFill>
                <a:latin typeface="+mn-lt"/>
                <a:ea typeface="+mn-ea"/>
                <a:cs typeface="+mn-cs"/>
              </a:defRPr>
            </a:lvl9pPr>
          </a:lstStyle>
          <a:p>
            <a:pPr algn="ctr"/>
            <a:r>
              <a:rPr lang="nb-NO" sz="1350" dirty="0"/>
              <a:t>Unngå</a:t>
            </a:r>
          </a:p>
          <a:p>
            <a:pPr algn="ctr"/>
            <a:r>
              <a:rPr lang="nb-NO" sz="1350" dirty="0"/>
              <a:t>Redusere</a:t>
            </a:r>
          </a:p>
          <a:p>
            <a:pPr algn="ctr"/>
            <a:r>
              <a:rPr lang="nb-NO" sz="1350" dirty="0"/>
              <a:t>Akseptere</a:t>
            </a:r>
          </a:p>
          <a:p>
            <a:pPr algn="ctr"/>
            <a:r>
              <a:rPr lang="nb-NO" sz="1350" dirty="0"/>
              <a:t>Delegere</a:t>
            </a:r>
          </a:p>
        </p:txBody>
      </p:sp>
    </p:spTree>
    <p:extLst>
      <p:ext uri="{BB962C8B-B14F-4D97-AF65-F5344CB8AC3E}">
        <p14:creationId xmlns:p14="http://schemas.microsoft.com/office/powerpoint/2010/main" val="1919277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a:extLst>
              <a:ext uri="{FF2B5EF4-FFF2-40B4-BE49-F238E27FC236}">
                <a16:creationId xmlns:a16="http://schemas.microsoft.com/office/drawing/2014/main" id="{616F92CA-2CF2-48CA-B8DD-6631C352E7B0}"/>
              </a:ext>
            </a:extLst>
          </p:cNvPr>
          <p:cNvSpPr>
            <a:spLocks noGrp="1"/>
          </p:cNvSpPr>
          <p:nvPr>
            <p:ph type="body" sz="quarter" idx="14"/>
          </p:nvPr>
        </p:nvSpPr>
        <p:spPr/>
        <p:txBody>
          <a:bodyPr anchor="t"/>
          <a:lstStyle/>
          <a:p>
            <a:pPr marL="203359" indent="-203359">
              <a:spcBef>
                <a:spcPts val="1350"/>
              </a:spcBef>
              <a:buChar char="•"/>
            </a:pPr>
            <a:r>
              <a:rPr lang="nb-NO" b="1" dirty="0">
                <a:cs typeface="Calibri"/>
              </a:rPr>
              <a:t>Prosjektrisiko </a:t>
            </a:r>
            <a:r>
              <a:rPr lang="nb-NO" dirty="0">
                <a:cs typeface="Calibri"/>
              </a:rPr>
              <a:t/>
            </a:r>
            <a:br>
              <a:rPr lang="nb-NO" dirty="0">
                <a:cs typeface="Calibri"/>
              </a:rPr>
            </a:br>
            <a:r>
              <a:rPr lang="nb-NO" dirty="0">
                <a:cs typeface="Calibri"/>
              </a:rPr>
              <a:t>- de risikoelementene som kan påvirke et prosjekts evne til å levere på mål</a:t>
            </a:r>
            <a:endParaRPr lang="en-US" dirty="0">
              <a:cs typeface="Calibri"/>
            </a:endParaRPr>
          </a:p>
          <a:p>
            <a:pPr marL="203359" indent="-203359">
              <a:spcBef>
                <a:spcPts val="1350"/>
              </a:spcBef>
              <a:buChar char="•"/>
            </a:pPr>
            <a:r>
              <a:rPr lang="nb-NO" b="1" dirty="0">
                <a:cs typeface="Calibri"/>
              </a:rPr>
              <a:t>Produktrisiko </a:t>
            </a:r>
            <a:r>
              <a:rPr lang="nb-NO" dirty="0">
                <a:cs typeface="Calibri"/>
              </a:rPr>
              <a:t/>
            </a:r>
            <a:br>
              <a:rPr lang="nb-NO" dirty="0">
                <a:cs typeface="Calibri"/>
              </a:rPr>
            </a:br>
            <a:r>
              <a:rPr lang="nb-NO" dirty="0">
                <a:cs typeface="Calibri"/>
              </a:rPr>
              <a:t>- de potensielle områder som kan feile (negative hendelser i framtiden eller farer) i programvaren eller systemet er kjent som produktrisikoer, fordi de er en risiko til produktkvaliteten</a:t>
            </a:r>
            <a:endParaRPr lang="nb-NO" dirty="0"/>
          </a:p>
        </p:txBody>
      </p:sp>
      <p:sp>
        <p:nvSpPr>
          <p:cNvPr id="3" name="Plassholder for tekst 2">
            <a:extLst>
              <a:ext uri="{FF2B5EF4-FFF2-40B4-BE49-F238E27FC236}">
                <a16:creationId xmlns:a16="http://schemas.microsoft.com/office/drawing/2014/main" id="{6E48B3AF-4DF4-419E-BE7A-20A10B9C474C}"/>
              </a:ext>
            </a:extLst>
          </p:cNvPr>
          <p:cNvSpPr>
            <a:spLocks noGrp="1"/>
          </p:cNvSpPr>
          <p:nvPr>
            <p:ph type="body" sz="quarter" idx="10"/>
          </p:nvPr>
        </p:nvSpPr>
        <p:spPr>
          <a:xfrm>
            <a:off x="823458" y="-17895"/>
            <a:ext cx="7348023" cy="998624"/>
          </a:xfrm>
        </p:spPr>
        <p:txBody>
          <a:bodyPr/>
          <a:lstStyle/>
          <a:p>
            <a:r>
              <a:rPr lang="nb-NO" b="0" dirty="0">
                <a:cs typeface="Calibri"/>
              </a:rPr>
              <a:t>Typer av risiko</a:t>
            </a:r>
            <a:endParaRPr lang="nb-NO" dirty="0"/>
          </a:p>
        </p:txBody>
      </p:sp>
    </p:spTree>
    <p:extLst>
      <p:ext uri="{BB962C8B-B14F-4D97-AF65-F5344CB8AC3E}">
        <p14:creationId xmlns:p14="http://schemas.microsoft.com/office/powerpoint/2010/main" val="262101434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 Placeholder 5"/>
          <p:cNvSpPr>
            <a:spLocks noGrp="1"/>
          </p:cNvSpPr>
          <p:nvPr>
            <p:ph type="body" sz="quarter" idx="10"/>
          </p:nvPr>
        </p:nvSpPr>
        <p:spPr>
          <a:xfrm>
            <a:off x="761366" y="431009"/>
            <a:ext cx="6417276" cy="512546"/>
          </a:xfrm>
        </p:spPr>
        <p:txBody>
          <a:bodyPr/>
          <a:lstStyle/>
          <a:p>
            <a:r>
              <a:rPr lang="nb-NO" dirty="0"/>
              <a:t>Fordeler med risikobasert testing</a:t>
            </a:r>
            <a:endParaRPr lang="nb-NO" dirty="0"/>
          </a:p>
        </p:txBody>
      </p:sp>
      <p:sp>
        <p:nvSpPr>
          <p:cNvPr id="4" name="Tittel 1">
            <a:extLst>
              <a:ext uri="{FF2B5EF4-FFF2-40B4-BE49-F238E27FC236}">
                <a16:creationId xmlns:a16="http://schemas.microsoft.com/office/drawing/2014/main" id="{54816F83-DA7F-43BF-B6CD-CD686C3BC27B}"/>
              </a:ext>
            </a:extLst>
          </p:cNvPr>
          <p:cNvSpPr>
            <a:spLocks noGrp="1"/>
          </p:cNvSpPr>
          <p:nvPr/>
        </p:nvSpPr>
        <p:spPr bwMode="gray">
          <a:xfrm>
            <a:off x="958263" y="1064971"/>
            <a:ext cx="6034031" cy="592523"/>
          </a:xfrm>
          <a:prstGeom prst="rect">
            <a:avLst/>
          </a:prstGeom>
        </p:spPr>
        <p:txBody>
          <a:bodyPr vert="horz" lIns="0" tIns="34283" rIns="0" bIns="34283" rtlCol="0" anchor="b">
            <a:normAutofit/>
          </a:bodyPr>
          <a:lstStyle>
            <a:lvl1pPr algn="l" defTabSz="914199" rtl="0" eaLnBrk="1" latinLnBrk="0" hangingPunct="1">
              <a:lnSpc>
                <a:spcPct val="90000"/>
              </a:lnSpc>
              <a:spcBef>
                <a:spcPct val="0"/>
              </a:spcBef>
              <a:buNone/>
              <a:defRPr sz="2200" kern="1200" cap="none"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endParaRPr lang="nb-NO" sz="1650" dirty="0"/>
          </a:p>
        </p:txBody>
      </p:sp>
      <p:sp>
        <p:nvSpPr>
          <p:cNvPr id="5" name="Plassholder for innhold 2">
            <a:extLst>
              <a:ext uri="{FF2B5EF4-FFF2-40B4-BE49-F238E27FC236}">
                <a16:creationId xmlns:a16="http://schemas.microsoft.com/office/drawing/2014/main" id="{EE990041-D4A1-495F-9474-03F73D09C953}"/>
              </a:ext>
            </a:extLst>
          </p:cNvPr>
          <p:cNvSpPr>
            <a:spLocks noGrp="1"/>
          </p:cNvSpPr>
          <p:nvPr/>
        </p:nvSpPr>
        <p:spPr bwMode="gray">
          <a:xfrm>
            <a:off x="936887" y="2035183"/>
            <a:ext cx="6066234" cy="3511153"/>
          </a:xfrm>
          <a:prstGeom prst="rect">
            <a:avLst/>
          </a:prstGeom>
        </p:spPr>
        <p:txBody>
          <a:bodyPr vert="horz" lIns="0" tIns="0" rIns="0" bIns="0" rtlCol="0">
            <a:norm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baseline="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85763" indent="-385763">
              <a:buFont typeface="+mj-lt"/>
              <a:buAutoNum type="arabicPeriod"/>
            </a:pPr>
            <a:r>
              <a:rPr lang="nb-NO" sz="1500" dirty="0"/>
              <a:t>Finne feil og de mest alvorlige først.</a:t>
            </a:r>
          </a:p>
          <a:p>
            <a:pPr marL="385763" indent="-385763">
              <a:buFont typeface="+mj-lt"/>
              <a:buAutoNum type="arabicPeriod"/>
            </a:pPr>
            <a:r>
              <a:rPr lang="nb-NO" sz="1500" dirty="0"/>
              <a:t>Allokere </a:t>
            </a:r>
            <a:r>
              <a:rPr lang="nb-NO" sz="1500" dirty="0"/>
              <a:t>testinnsats </a:t>
            </a:r>
            <a:r>
              <a:rPr lang="nb-NO" sz="1500" dirty="0"/>
              <a:t>basert på risiko</a:t>
            </a:r>
          </a:p>
          <a:p>
            <a:pPr marL="385763" indent="-385763">
              <a:buFont typeface="+mj-lt"/>
              <a:buAutoNum type="arabicPeriod"/>
            </a:pPr>
            <a:r>
              <a:rPr lang="nb-NO" sz="1500" dirty="0"/>
              <a:t>Måle testresultat basert på risiko og være </a:t>
            </a:r>
            <a:r>
              <a:rPr lang="nb-NO" sz="1500" dirty="0"/>
              <a:t>bevisst </a:t>
            </a:r>
            <a:r>
              <a:rPr lang="nb-NO" sz="1500" dirty="0"/>
              <a:t>på </a:t>
            </a:r>
            <a:r>
              <a:rPr lang="nb-NO" sz="1500" dirty="0"/>
              <a:t>gjenstående </a:t>
            </a:r>
            <a:r>
              <a:rPr lang="nb-NO" sz="1500" dirty="0"/>
              <a:t>kvalitetsrisikoer.</a:t>
            </a:r>
          </a:p>
          <a:p>
            <a:pPr marL="385763" indent="-385763">
              <a:buFont typeface="+mj-lt"/>
              <a:buAutoNum type="arabicPeriod"/>
            </a:pPr>
            <a:r>
              <a:rPr lang="nb-NO" sz="1500" dirty="0"/>
              <a:t>Hoppe over de minst viktige testene hvis </a:t>
            </a:r>
            <a:r>
              <a:rPr lang="nb-NO" sz="1500" dirty="0" smtClean="0"/>
              <a:t>tidsplanen </a:t>
            </a:r>
            <a:r>
              <a:rPr lang="nb-NO" sz="1500" dirty="0"/>
              <a:t>krever det</a:t>
            </a:r>
          </a:p>
          <a:p>
            <a:endParaRPr lang="nb-NO" sz="1500" dirty="0"/>
          </a:p>
          <a:p>
            <a:endParaRPr lang="nb-NO" sz="1500" dirty="0"/>
          </a:p>
        </p:txBody>
      </p:sp>
    </p:spTree>
    <p:extLst>
      <p:ext uri="{BB962C8B-B14F-4D97-AF65-F5344CB8AC3E}">
        <p14:creationId xmlns:p14="http://schemas.microsoft.com/office/powerpoint/2010/main" val="22254603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b-NO"/>
          </a:p>
        </p:txBody>
      </p:sp>
      <p:sp>
        <p:nvSpPr>
          <p:cNvPr id="3" name="Content Placeholder 2"/>
          <p:cNvSpPr>
            <a:spLocks noGrp="1"/>
          </p:cNvSpPr>
          <p:nvPr>
            <p:ph sz="quarter" idx="1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a:t>
            </a:fld>
            <a:endParaRPr lang="nb-NO"/>
          </a:p>
        </p:txBody>
      </p:sp>
      <p:pic>
        <p:nvPicPr>
          <p:cNvPr id="6"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0" y="1696290"/>
            <a:ext cx="5381892" cy="4411731"/>
          </a:xfrm>
          <a:prstGeom prst="rect">
            <a:avLst/>
          </a:prstGeom>
        </p:spPr>
      </p:pic>
      <p:pic>
        <p:nvPicPr>
          <p:cNvPr id="7"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886" y="3815808"/>
            <a:ext cx="4320480" cy="1257917"/>
          </a:xfrm>
          <a:prstGeom prst="rect">
            <a:avLst/>
          </a:prstGeom>
        </p:spPr>
      </p:pic>
      <p:pic>
        <p:nvPicPr>
          <p:cNvPr id="8" name="Picture 7"/>
          <p:cNvPicPr>
            <a:picLocks noChangeAspect="1"/>
          </p:cNvPicPr>
          <p:nvPr/>
        </p:nvPicPr>
        <p:blipFill>
          <a:blip r:embed="rId4"/>
          <a:stretch>
            <a:fillRect/>
          </a:stretch>
        </p:blipFill>
        <p:spPr>
          <a:xfrm>
            <a:off x="3961991" y="94460"/>
            <a:ext cx="5182009" cy="1654299"/>
          </a:xfrm>
          <a:prstGeom prst="rect">
            <a:avLst/>
          </a:prstGeom>
        </p:spPr>
      </p:pic>
    </p:spTree>
    <p:extLst>
      <p:ext uri="{BB962C8B-B14F-4D97-AF65-F5344CB8AC3E}">
        <p14:creationId xmlns:p14="http://schemas.microsoft.com/office/powerpoint/2010/main" val="55536523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1">
            <a:extLst>
              <a:ext uri="{FF2B5EF4-FFF2-40B4-BE49-F238E27FC236}">
                <a16:creationId xmlns:a16="http://schemas.microsoft.com/office/drawing/2014/main" id="{CC721AC9-17A2-415B-BE8A-4AC4D71A5077}"/>
              </a:ext>
            </a:extLst>
          </p:cNvPr>
          <p:cNvSpPr>
            <a:spLocks noGrp="1"/>
          </p:cNvSpPr>
          <p:nvPr/>
        </p:nvSpPr>
        <p:spPr bwMode="gray">
          <a:xfrm>
            <a:off x="1237001" y="2202357"/>
            <a:ext cx="3042047" cy="3511153"/>
          </a:xfrm>
          <a:prstGeom prst="rect">
            <a:avLst/>
          </a:prstGeom>
        </p:spPr>
        <p:txBody>
          <a:bodyPr vert="horz" lIns="0" tIns="0" rIns="0" bIns="0" rtlCol="0">
            <a:normAutofit/>
          </a:bodyPr>
          <a:lstStyle>
            <a:lvl1pPr marL="271463" indent="-271463" algn="l" defTabSz="914199" rtl="0" eaLnBrk="1" latinLnBrk="0" hangingPunct="1">
              <a:spcBef>
                <a:spcPts val="1800"/>
              </a:spcBef>
              <a:buClr>
                <a:srgbClr val="CF022B"/>
              </a:buClr>
              <a:buSzPct val="90000"/>
              <a:buFontTx/>
              <a:buBlip>
                <a:blip r:embed="rId2"/>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342900" indent="-342900">
              <a:buFont typeface="+mj-lt"/>
              <a:buAutoNum type="arabicPeriod"/>
            </a:pPr>
            <a:r>
              <a:rPr lang="nb-NO" sz="1500" dirty="0"/>
              <a:t>Identifiser elementene (komponent, testobjekt, saksflyt, </a:t>
            </a:r>
            <a:r>
              <a:rPr lang="nb-NO" sz="1500" dirty="0"/>
              <a:t>brukehistorie, egenskap)</a:t>
            </a:r>
            <a:endParaRPr lang="nb-NO" sz="1500" dirty="0"/>
          </a:p>
          <a:p>
            <a:pPr marL="342900" indent="-342900">
              <a:buFont typeface="+mj-lt"/>
              <a:buAutoNum type="arabicPeriod"/>
            </a:pPr>
            <a:r>
              <a:rPr lang="nb-NO" sz="1500" dirty="0"/>
              <a:t>Identifisere konsekvens (Kunde) og sannsynlighet (Utvikler) for at risiko inntreffer</a:t>
            </a:r>
          </a:p>
          <a:p>
            <a:pPr marL="342900" indent="-342900">
              <a:buFont typeface="+mj-lt"/>
              <a:buAutoNum type="arabicPeriod"/>
            </a:pPr>
            <a:r>
              <a:rPr lang="nb-NO" sz="1500" dirty="0"/>
              <a:t>Brukes som basis til testplanleggingen </a:t>
            </a:r>
          </a:p>
          <a:p>
            <a:pPr marL="342900" indent="-342900">
              <a:buFont typeface="+mj-lt"/>
              <a:buAutoNum type="arabicPeriod"/>
            </a:pPr>
            <a:r>
              <a:rPr lang="nb-NO" sz="1500" dirty="0"/>
              <a:t>Revurderes og kan gjenbrukes i neste testfase</a:t>
            </a:r>
          </a:p>
          <a:p>
            <a:endParaRPr lang="nb-NO" sz="1500" dirty="0"/>
          </a:p>
          <a:p>
            <a:endParaRPr lang="nb-NO" sz="1500" dirty="0"/>
          </a:p>
          <a:p>
            <a:endParaRPr lang="nb-NO" sz="1500" dirty="0"/>
          </a:p>
        </p:txBody>
      </p:sp>
      <p:sp>
        <p:nvSpPr>
          <p:cNvPr id="5" name="Title 2">
            <a:extLst>
              <a:ext uri="{FF2B5EF4-FFF2-40B4-BE49-F238E27FC236}">
                <a16:creationId xmlns:a16="http://schemas.microsoft.com/office/drawing/2014/main" id="{407B2257-A56E-496C-B0DE-6939620D3C93}"/>
              </a:ext>
            </a:extLst>
          </p:cNvPr>
          <p:cNvSpPr>
            <a:spLocks noGrp="1"/>
          </p:cNvSpPr>
          <p:nvPr/>
        </p:nvSpPr>
        <p:spPr bwMode="gray">
          <a:xfrm>
            <a:off x="947480" y="1064971"/>
            <a:ext cx="6034031" cy="592523"/>
          </a:xfrm>
          <a:prstGeom prst="rect">
            <a:avLst/>
          </a:prstGeom>
        </p:spPr>
        <p:txBody>
          <a:bodyPr vert="horz" lIns="0" tIns="34283" rIns="0" bIns="34283" rtlCol="0" anchor="b">
            <a:noAutofit/>
          </a:bodyPr>
          <a:lstStyle>
            <a:lvl1pPr algn="l" defTabSz="914199" rtl="0" eaLnBrk="1" latinLnBrk="0" hangingPunct="1">
              <a:lnSpc>
                <a:spcPct val="90000"/>
              </a:lnSpc>
              <a:spcBef>
                <a:spcPct val="0"/>
              </a:spcBef>
              <a:buNone/>
              <a:defRPr sz="2200" kern="1200" cap="none"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nb-NO" sz="1650" b="1" dirty="0"/>
              <a:t>Produktrisikoanalyse</a:t>
            </a:r>
          </a:p>
        </p:txBody>
      </p:sp>
      <p:pic>
        <p:nvPicPr>
          <p:cNvPr id="6" name="Picture 6">
            <a:extLst>
              <a:ext uri="{FF2B5EF4-FFF2-40B4-BE49-F238E27FC236}">
                <a16:creationId xmlns:a16="http://schemas.microsoft.com/office/drawing/2014/main" id="{3BFE71EE-FD6C-421D-B030-2AE88DB6F60E}"/>
              </a:ext>
            </a:extLst>
          </p:cNvPr>
          <p:cNvPicPr>
            <a:picLocks noChangeAspect="1"/>
          </p:cNvPicPr>
          <p:nvPr/>
        </p:nvPicPr>
        <p:blipFill>
          <a:blip r:embed="rId3"/>
          <a:stretch>
            <a:fillRect/>
          </a:stretch>
        </p:blipFill>
        <p:spPr>
          <a:xfrm>
            <a:off x="4603548" y="1763507"/>
            <a:ext cx="2757488" cy="3257550"/>
          </a:xfrm>
          <a:prstGeom prst="rect">
            <a:avLst/>
          </a:prstGeom>
        </p:spPr>
      </p:pic>
      <p:sp>
        <p:nvSpPr>
          <p:cNvPr id="2" name="Title 1"/>
          <p:cNvSpPr>
            <a:spLocks noGrp="1"/>
          </p:cNvSpPr>
          <p:nvPr>
            <p:ph type="title"/>
          </p:nvPr>
        </p:nvSpPr>
        <p:spPr/>
        <p:txBody>
          <a:bodyPr/>
          <a:lstStyle/>
          <a:p>
            <a:r>
              <a:rPr lang="nb-NO" dirty="0" smtClean="0"/>
              <a:t>Planlegging</a:t>
            </a:r>
            <a:endParaRPr lang="nb-NO" dirty="0"/>
          </a:p>
        </p:txBody>
      </p:sp>
      <p:sp>
        <p:nvSpPr>
          <p:cNvPr id="3" name="Content Placeholder 2"/>
          <p:cNvSpPr>
            <a:spLocks noGrp="1"/>
          </p:cNvSpPr>
          <p:nvPr>
            <p:ph sz="quarter" idx="13"/>
          </p:nvPr>
        </p:nvSpPr>
        <p:spPr>
          <a:xfrm>
            <a:off x="755576" y="1657493"/>
            <a:ext cx="7848673" cy="4508357"/>
          </a:xfrm>
        </p:spPr>
        <p:txBody>
          <a:bodyPr/>
          <a:lstStyle/>
          <a:p>
            <a:endParaRPr lang="nb-NO" dirty="0"/>
          </a:p>
        </p:txBody>
      </p:sp>
    </p:spTree>
    <p:extLst>
      <p:ext uri="{BB962C8B-B14F-4D97-AF65-F5344CB8AC3E}">
        <p14:creationId xmlns:p14="http://schemas.microsoft.com/office/powerpoint/2010/main" val="427798652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sp>
        <p:nvSpPr>
          <p:cNvPr id="7" name="Content Placeholder 2"/>
          <p:cNvSpPr txBox="1">
            <a:spLocks/>
          </p:cNvSpPr>
          <p:nvPr/>
        </p:nvSpPr>
        <p:spPr bwMode="gray">
          <a:xfrm>
            <a:off x="544439" y="1700808"/>
            <a:ext cx="7952050" cy="3857322"/>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Den grunnleggende testprosessen består av følgende hovedaktiviteter:</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i="0" u="none" strike="noStrike" kern="1200" cap="none" spc="0" normalizeH="0" baseline="0" noProof="0" dirty="0">
                <a:ln>
                  <a:noFill/>
                </a:ln>
                <a:solidFill>
                  <a:srgbClr val="494A4B"/>
                </a:solidFill>
                <a:effectLst/>
                <a:uLnTx/>
                <a:uFillTx/>
                <a:latin typeface="+mn-lt"/>
                <a:cs typeface="Arial" pitchFamily="34" charset="0"/>
              </a:rPr>
              <a:t>Testplanlegging og teststyring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Analyse og design</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Implementering og gjennomføring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Evaluering og rapportering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Avslutningsaktiviteter</a:t>
            </a:r>
          </a:p>
        </p:txBody>
      </p:sp>
      <p:sp>
        <p:nvSpPr>
          <p:cNvPr id="8"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6924E4-3CB2-4311-B6AF-ECEF9A85F564}" type="datetime1">
              <a:rPr lang="en-US" smtClean="0">
                <a:solidFill>
                  <a:srgbClr val="494A4B"/>
                </a:solidFill>
                <a:latin typeface="Arial"/>
              </a:rPr>
              <a:pPr/>
              <a:t>8/14/2018</a:t>
            </a:fld>
            <a:endParaRPr lang="en-US" dirty="0">
              <a:solidFill>
                <a:srgbClr val="494A4B"/>
              </a:solidFill>
              <a:latin typeface="Arial"/>
            </a:endParaRPr>
          </a:p>
        </p:txBody>
      </p:sp>
      <p:sp>
        <p:nvSpPr>
          <p:cNvPr id="9" name="Slide Number Placeholder 4"/>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rgbClr val="494A4B"/>
                </a:solidFill>
                <a:latin typeface="Arial"/>
              </a:rPr>
              <a:pPr/>
              <a:t>31</a:t>
            </a:fld>
            <a:endParaRPr lang="en-US" dirty="0">
              <a:solidFill>
                <a:srgbClr val="494A4B"/>
              </a:solidFill>
              <a:latin typeface="Arial"/>
            </a:endParaRPr>
          </a:p>
        </p:txBody>
      </p:sp>
      <p:sp>
        <p:nvSpPr>
          <p:cNvPr id="2" name="Tittel 1"/>
          <p:cNvSpPr>
            <a:spLocks noGrp="1"/>
          </p:cNvSpPr>
          <p:nvPr>
            <p:ph type="title"/>
          </p:nvPr>
        </p:nvSpPr>
        <p:spPr/>
        <p:txBody>
          <a:bodyPr/>
          <a:lstStyle/>
          <a:p>
            <a:r>
              <a:rPr lang="en-US" dirty="0"/>
              <a:t>Den </a:t>
            </a:r>
            <a:r>
              <a:rPr lang="en-US" dirty="0" err="1"/>
              <a:t>fundementale</a:t>
            </a:r>
            <a:r>
              <a:rPr lang="en-US" dirty="0"/>
              <a:t> </a:t>
            </a:r>
            <a:r>
              <a:rPr lang="en-US" dirty="0" err="1"/>
              <a:t>testprosessen</a:t>
            </a:r>
            <a:endParaRPr lang="en-US" dirty="0"/>
          </a:p>
        </p:txBody>
      </p:sp>
    </p:spTree>
    <p:extLst>
      <p:ext uri="{BB962C8B-B14F-4D97-AF65-F5344CB8AC3E}">
        <p14:creationId xmlns:p14="http://schemas.microsoft.com/office/powerpoint/2010/main" val="11041188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b-NO" b="1" dirty="0" smtClean="0"/>
              <a:t>Planlegging og styring</a:t>
            </a:r>
            <a:endParaRPr lang="nb-NO" b="1" dirty="0"/>
          </a:p>
        </p:txBody>
      </p:sp>
      <p:sp>
        <p:nvSpPr>
          <p:cNvPr id="5" name="Text Placeholder 4"/>
          <p:cNvSpPr>
            <a:spLocks noGrp="1"/>
          </p:cNvSpPr>
          <p:nvPr>
            <p:ph sz="half" idx="1"/>
          </p:nvPr>
        </p:nvSpPr>
        <p:spPr/>
        <p:txBody>
          <a:bodyPr/>
          <a:lstStyle/>
          <a:p>
            <a:r>
              <a:rPr lang="nb-NO" dirty="0" smtClean="0"/>
              <a:t>Kartlegge rammer og betingelse</a:t>
            </a:r>
            <a:endParaRPr lang="nb-NO" dirty="0"/>
          </a:p>
          <a:p>
            <a:pPr lvl="1"/>
            <a:r>
              <a:rPr lang="nb-NO" dirty="0" smtClean="0"/>
              <a:t>Testverktøy</a:t>
            </a:r>
          </a:p>
          <a:p>
            <a:pPr lvl="1"/>
            <a:r>
              <a:rPr lang="nb-NO" dirty="0" smtClean="0"/>
              <a:t>Testmiljø</a:t>
            </a:r>
          </a:p>
          <a:p>
            <a:pPr lvl="1"/>
            <a:r>
              <a:rPr lang="nb-NO" dirty="0" smtClean="0"/>
              <a:t>Tidsplaner</a:t>
            </a:r>
          </a:p>
          <a:p>
            <a:pPr lvl="1"/>
            <a:r>
              <a:rPr lang="nb-NO" dirty="0" smtClean="0"/>
              <a:t>Feilhåndtering</a:t>
            </a:r>
          </a:p>
          <a:p>
            <a:pPr lvl="1"/>
            <a:r>
              <a:rPr lang="nb-NO" dirty="0" smtClean="0"/>
              <a:t>Kontrollmekanismer</a:t>
            </a:r>
          </a:p>
          <a:p>
            <a:pPr lvl="1"/>
            <a:endParaRPr lang="nb-NO" dirty="0"/>
          </a:p>
          <a:p>
            <a:r>
              <a:rPr lang="nb-NO" dirty="0" smtClean="0"/>
              <a:t>Testplan</a:t>
            </a:r>
          </a:p>
          <a:p>
            <a:pPr lvl="1"/>
            <a:r>
              <a:rPr lang="nb-NO" dirty="0" smtClean="0"/>
              <a:t>Hva skal testes når</a:t>
            </a:r>
          </a:p>
          <a:p>
            <a:pPr lvl="1"/>
            <a:r>
              <a:rPr lang="nb-NO" dirty="0" smtClean="0"/>
              <a:t>Produktrisikomatrise</a:t>
            </a:r>
          </a:p>
          <a:p>
            <a:pPr lvl="1"/>
            <a:r>
              <a:rPr lang="nb-NO" dirty="0" smtClean="0"/>
              <a:t>..</a:t>
            </a:r>
          </a:p>
        </p:txBody>
      </p:sp>
      <p:sp>
        <p:nvSpPr>
          <p:cNvPr id="8" name="Content Placeholder 7"/>
          <p:cNvSpPr>
            <a:spLocks noGrp="1"/>
          </p:cNvSpPr>
          <p:nvPr>
            <p:ph sz="half" idx="2"/>
          </p:nvPr>
        </p:nvSpPr>
        <p:spPr/>
        <p:txBody>
          <a:bodyPr/>
          <a:lstStyle/>
          <a:p>
            <a:endParaRPr lang="nb-NO"/>
          </a:p>
        </p:txBody>
      </p:sp>
      <p:pic>
        <p:nvPicPr>
          <p:cNvPr id="4" name="Picture 3"/>
          <p:cNvPicPr>
            <a:picLocks noChangeAspect="1"/>
          </p:cNvPicPr>
          <p:nvPr/>
        </p:nvPicPr>
        <p:blipFill>
          <a:blip r:embed="rId2"/>
          <a:stretch>
            <a:fillRect/>
          </a:stretch>
        </p:blipFill>
        <p:spPr>
          <a:xfrm>
            <a:off x="3563888" y="4437112"/>
            <a:ext cx="5465513" cy="2071641"/>
          </a:xfrm>
          <a:prstGeom prst="rect">
            <a:avLst/>
          </a:prstGeom>
        </p:spPr>
      </p:pic>
    </p:spTree>
    <p:extLst>
      <p:ext uri="{BB962C8B-B14F-4D97-AF65-F5344CB8AC3E}">
        <p14:creationId xmlns:p14="http://schemas.microsoft.com/office/powerpoint/2010/main" val="157022215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Plassholder for innhold 8"/>
          <p:cNvSpPr>
            <a:spLocks noGrp="1"/>
          </p:cNvSpPr>
          <p:nvPr>
            <p:ph sz="quarter" idx="14"/>
          </p:nvPr>
        </p:nvSpPr>
        <p:spPr/>
        <p:txBody>
          <a:bodyPr/>
          <a:lstStyle/>
          <a:p>
            <a:endParaRPr lang="en-US"/>
          </a:p>
        </p:txBody>
      </p:sp>
      <p:sp>
        <p:nvSpPr>
          <p:cNvPr id="8" name="Plassholder for innhold 7"/>
          <p:cNvSpPr>
            <a:spLocks noGrp="1"/>
          </p:cNvSpPr>
          <p:nvPr>
            <p:ph idx="1"/>
          </p:nvPr>
        </p:nvSpPr>
        <p:spPr/>
        <p:txBody>
          <a:bodyPr/>
          <a:lstStyle/>
          <a:p>
            <a:r>
              <a:rPr lang="en-US" dirty="0" err="1"/>
              <a:t>Analyse</a:t>
            </a:r>
            <a:r>
              <a:rPr lang="en-US" dirty="0"/>
              <a:t> </a:t>
            </a:r>
            <a:r>
              <a:rPr lang="en-US" dirty="0" err="1"/>
              <a:t>av</a:t>
            </a:r>
            <a:r>
              <a:rPr lang="en-US" dirty="0"/>
              <a:t> </a:t>
            </a:r>
            <a:r>
              <a:rPr lang="en-US" dirty="0" err="1"/>
              <a:t>krav</a:t>
            </a:r>
            <a:endParaRPr lang="en-US" dirty="0"/>
          </a:p>
          <a:p>
            <a:endParaRPr lang="en-US" dirty="0"/>
          </a:p>
          <a:p>
            <a:r>
              <a:rPr lang="en-US" dirty="0" err="1"/>
              <a:t>Testtilfeller</a:t>
            </a:r>
            <a:endParaRPr lang="en-US" dirty="0"/>
          </a:p>
          <a:p>
            <a:endParaRPr lang="en-US" dirty="0"/>
          </a:p>
          <a:p>
            <a:r>
              <a:rPr lang="en-US" dirty="0" err="1"/>
              <a:t>Designe</a:t>
            </a:r>
            <a:r>
              <a:rPr lang="en-US" dirty="0"/>
              <a:t> test caser</a:t>
            </a:r>
          </a:p>
          <a:p>
            <a:endParaRPr lang="en-US" dirty="0"/>
          </a:p>
          <a:p>
            <a:r>
              <a:rPr lang="en-US" dirty="0" err="1"/>
              <a:t>Designe</a:t>
            </a:r>
            <a:r>
              <a:rPr lang="en-US" dirty="0"/>
              <a:t> </a:t>
            </a:r>
            <a:r>
              <a:rPr lang="en-US" dirty="0" err="1"/>
              <a:t>testmiljø</a:t>
            </a:r>
            <a:endParaRPr lang="en-US" dirty="0"/>
          </a:p>
          <a:p>
            <a:endParaRPr lang="en-US" dirty="0"/>
          </a:p>
          <a:p>
            <a:r>
              <a:rPr lang="en-US" dirty="0" err="1"/>
              <a:t>Designe</a:t>
            </a:r>
            <a:r>
              <a:rPr lang="en-US" dirty="0"/>
              <a:t> </a:t>
            </a:r>
            <a:r>
              <a:rPr lang="en-US" dirty="0" err="1"/>
              <a:t>testdata</a:t>
            </a:r>
            <a:endParaRPr lang="en-US" dirty="0"/>
          </a:p>
          <a:p>
            <a:endParaRPr lang="en-US" dirty="0"/>
          </a:p>
        </p:txBody>
      </p:sp>
      <p:sp>
        <p:nvSpPr>
          <p:cNvPr id="7" name="Tittel 6"/>
          <p:cNvSpPr>
            <a:spLocks noGrp="1"/>
          </p:cNvSpPr>
          <p:nvPr>
            <p:ph type="title"/>
          </p:nvPr>
        </p:nvSpPr>
        <p:spPr/>
        <p:txBody>
          <a:bodyPr/>
          <a:lstStyle/>
          <a:p>
            <a:r>
              <a:rPr lang="en-US" b="1" dirty="0" err="1"/>
              <a:t>Analyse</a:t>
            </a:r>
            <a:r>
              <a:rPr lang="en-US" b="1" dirty="0"/>
              <a:t> </a:t>
            </a:r>
            <a:r>
              <a:rPr lang="en-US" b="1" dirty="0" err="1"/>
              <a:t>og</a:t>
            </a:r>
            <a:r>
              <a:rPr lang="en-US" b="1" dirty="0"/>
              <a:t> design</a:t>
            </a:r>
          </a:p>
        </p:txBody>
      </p:sp>
      <p:sp>
        <p:nvSpPr>
          <p:cNvPr id="5" name="Plassholder for lysbildenummer 4"/>
          <p:cNvSpPr>
            <a:spLocks noGrp="1"/>
          </p:cNvSpPr>
          <p:nvPr>
            <p:ph type="sldNum" sz="quarter" idx="12"/>
          </p:nvPr>
        </p:nvSpPr>
        <p:spPr/>
        <p:txBody>
          <a:bodyPr/>
          <a:lstStyle/>
          <a:p>
            <a:fld id="{AF43E6FD-AB27-4108-A2FC-346BB5F75E3F}" type="slidenum">
              <a:rPr lang="fr-FR" smtClean="0"/>
              <a:pPr/>
              <a:t>33</a:t>
            </a:fld>
            <a:endParaRPr lang="fr-FR" dirty="0"/>
          </a:p>
        </p:txBody>
      </p:sp>
      <p:pic>
        <p:nvPicPr>
          <p:cNvPr id="10" name="Bilde 9"/>
          <p:cNvPicPr>
            <a:picLocks noChangeAspect="1"/>
          </p:cNvPicPr>
          <p:nvPr/>
        </p:nvPicPr>
        <p:blipFill>
          <a:blip r:embed="rId3"/>
          <a:stretch>
            <a:fillRect/>
          </a:stretch>
        </p:blipFill>
        <p:spPr>
          <a:xfrm>
            <a:off x="3923928" y="1488576"/>
            <a:ext cx="5006116" cy="3705485"/>
          </a:xfrm>
          <a:prstGeom prst="rect">
            <a:avLst/>
          </a:prstGeom>
        </p:spPr>
      </p:pic>
    </p:spTree>
    <p:extLst>
      <p:ext uri="{BB962C8B-B14F-4D97-AF65-F5344CB8AC3E}">
        <p14:creationId xmlns:p14="http://schemas.microsoft.com/office/powerpoint/2010/main" val="401053182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sz="quarter" idx="14"/>
          </p:nvPr>
        </p:nvSpPr>
        <p:spPr/>
        <p:txBody>
          <a:bodyPr/>
          <a:lstStyle/>
          <a:p>
            <a:endParaRPr lang="en-US"/>
          </a:p>
        </p:txBody>
      </p:sp>
      <p:sp>
        <p:nvSpPr>
          <p:cNvPr id="3" name="Plassholder for innhold 2"/>
          <p:cNvSpPr>
            <a:spLocks noGrp="1"/>
          </p:cNvSpPr>
          <p:nvPr>
            <p:ph idx="1"/>
          </p:nvPr>
        </p:nvSpPr>
        <p:spPr/>
        <p:txBody>
          <a:bodyPr/>
          <a:lstStyle/>
          <a:p>
            <a:r>
              <a:rPr lang="en-US" dirty="0" err="1"/>
              <a:t>Inngangs</a:t>
            </a:r>
            <a:r>
              <a:rPr lang="en-US" dirty="0"/>
              <a:t> </a:t>
            </a:r>
            <a:r>
              <a:rPr lang="en-US" dirty="0" err="1"/>
              <a:t>kriterier</a:t>
            </a:r>
            <a:endParaRPr lang="en-US" dirty="0"/>
          </a:p>
          <a:p>
            <a:r>
              <a:rPr lang="en-US" dirty="0" err="1"/>
              <a:t>Prioritere</a:t>
            </a:r>
            <a:r>
              <a:rPr lang="en-US" dirty="0"/>
              <a:t> </a:t>
            </a:r>
            <a:r>
              <a:rPr lang="en-US" dirty="0" err="1"/>
              <a:t>testcaser</a:t>
            </a:r>
            <a:endParaRPr lang="en-US" dirty="0"/>
          </a:p>
          <a:p>
            <a:r>
              <a:rPr lang="en-US" dirty="0" err="1"/>
              <a:t>Lage</a:t>
            </a:r>
            <a:r>
              <a:rPr lang="en-US" dirty="0"/>
              <a:t> </a:t>
            </a:r>
            <a:r>
              <a:rPr lang="en-US" dirty="0" err="1"/>
              <a:t>testdata</a:t>
            </a:r>
            <a:endParaRPr lang="en-US" dirty="0"/>
          </a:p>
          <a:p>
            <a:r>
              <a:rPr lang="en-US" dirty="0" err="1"/>
              <a:t>Lage</a:t>
            </a:r>
            <a:r>
              <a:rPr lang="en-US" dirty="0"/>
              <a:t> </a:t>
            </a:r>
            <a:r>
              <a:rPr lang="en-US" dirty="0" err="1"/>
              <a:t>testmiljøet</a:t>
            </a:r>
            <a:endParaRPr lang="en-US" dirty="0"/>
          </a:p>
          <a:p>
            <a:r>
              <a:rPr lang="en-US" dirty="0" err="1"/>
              <a:t>Kjøre</a:t>
            </a:r>
            <a:r>
              <a:rPr lang="en-US" dirty="0"/>
              <a:t> test case</a:t>
            </a:r>
          </a:p>
          <a:p>
            <a:r>
              <a:rPr lang="en-US" dirty="0" err="1"/>
              <a:t>Rapportere</a:t>
            </a:r>
            <a:r>
              <a:rPr lang="en-US" dirty="0"/>
              <a:t> bugs</a:t>
            </a:r>
          </a:p>
          <a:p>
            <a:r>
              <a:rPr lang="en-US" dirty="0"/>
              <a:t>Re-test</a:t>
            </a:r>
          </a:p>
          <a:p>
            <a:r>
              <a:rPr lang="en-US" dirty="0" err="1"/>
              <a:t>R</a:t>
            </a:r>
            <a:r>
              <a:rPr lang="en-US" dirty="0" err="1" smtClean="0"/>
              <a:t>egresjonstest</a:t>
            </a:r>
            <a:endParaRPr lang="en-US" dirty="0"/>
          </a:p>
          <a:p>
            <a:pPr marL="0" indent="0">
              <a:buNone/>
            </a:pPr>
            <a:endParaRPr lang="en-US" dirty="0"/>
          </a:p>
          <a:p>
            <a:endParaRPr lang="en-US" dirty="0"/>
          </a:p>
          <a:p>
            <a:endParaRPr lang="en-US" dirty="0"/>
          </a:p>
        </p:txBody>
      </p:sp>
      <p:sp>
        <p:nvSpPr>
          <p:cNvPr id="4" name="Tittel 3"/>
          <p:cNvSpPr>
            <a:spLocks noGrp="1"/>
          </p:cNvSpPr>
          <p:nvPr>
            <p:ph type="title"/>
          </p:nvPr>
        </p:nvSpPr>
        <p:spPr/>
        <p:txBody>
          <a:bodyPr/>
          <a:lstStyle/>
          <a:p>
            <a:r>
              <a:rPr lang="en-US" b="1" dirty="0" err="1"/>
              <a:t>Implementering</a:t>
            </a:r>
            <a:r>
              <a:rPr lang="en-US" b="1" dirty="0"/>
              <a:t> </a:t>
            </a:r>
            <a:r>
              <a:rPr lang="en-US" b="1" dirty="0" err="1"/>
              <a:t>og</a:t>
            </a:r>
            <a:r>
              <a:rPr lang="en-US" b="1" dirty="0"/>
              <a:t> </a:t>
            </a:r>
            <a:r>
              <a:rPr lang="en-US" b="1" dirty="0" err="1"/>
              <a:t>gjennomføring</a:t>
            </a:r>
            <a:endParaRPr lang="en-US" b="1" dirty="0"/>
          </a:p>
        </p:txBody>
      </p:sp>
      <p:sp>
        <p:nvSpPr>
          <p:cNvPr id="6" name="Plassholder for lysbildenummer 5"/>
          <p:cNvSpPr>
            <a:spLocks noGrp="1"/>
          </p:cNvSpPr>
          <p:nvPr>
            <p:ph type="sldNum" sz="quarter" idx="12"/>
          </p:nvPr>
        </p:nvSpPr>
        <p:spPr/>
        <p:txBody>
          <a:bodyPr/>
          <a:lstStyle/>
          <a:p>
            <a:fld id="{AF43E6FD-AB27-4108-A2FC-346BB5F75E3F}" type="slidenum">
              <a:rPr lang="fr-FR" smtClean="0"/>
              <a:pPr/>
              <a:t>34</a:t>
            </a:fld>
            <a:endParaRPr lang="fr-FR" dirty="0"/>
          </a:p>
        </p:txBody>
      </p:sp>
      <p:pic>
        <p:nvPicPr>
          <p:cNvPr id="8" name="Bilde 7"/>
          <p:cNvPicPr>
            <a:picLocks noChangeAspect="1"/>
          </p:cNvPicPr>
          <p:nvPr/>
        </p:nvPicPr>
        <p:blipFill>
          <a:blip r:embed="rId3"/>
          <a:stretch>
            <a:fillRect/>
          </a:stretch>
        </p:blipFill>
        <p:spPr>
          <a:xfrm>
            <a:off x="4725318" y="1484312"/>
            <a:ext cx="3878932" cy="4032919"/>
          </a:xfrm>
          <a:prstGeom prst="rect">
            <a:avLst/>
          </a:prstGeom>
        </p:spPr>
      </p:pic>
    </p:spTree>
    <p:extLst>
      <p:ext uri="{BB962C8B-B14F-4D97-AF65-F5344CB8AC3E}">
        <p14:creationId xmlns:p14="http://schemas.microsoft.com/office/powerpoint/2010/main" val="10171476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sz="quarter" idx="14"/>
          </p:nvPr>
        </p:nvSpPr>
        <p:spPr/>
        <p:txBody>
          <a:bodyPr/>
          <a:lstStyle/>
          <a:p>
            <a:endParaRPr lang="en-US"/>
          </a:p>
        </p:txBody>
      </p:sp>
      <p:sp>
        <p:nvSpPr>
          <p:cNvPr id="3" name="Plassholder for innhold 2"/>
          <p:cNvSpPr>
            <a:spLocks noGrp="1"/>
          </p:cNvSpPr>
          <p:nvPr>
            <p:ph idx="1"/>
          </p:nvPr>
        </p:nvSpPr>
        <p:spPr/>
        <p:txBody>
          <a:bodyPr/>
          <a:lstStyle/>
          <a:p>
            <a:r>
              <a:rPr lang="en-US" dirty="0" err="1"/>
              <a:t>Utgangs</a:t>
            </a:r>
            <a:r>
              <a:rPr lang="en-US" dirty="0"/>
              <a:t> </a:t>
            </a:r>
            <a:r>
              <a:rPr lang="en-US" dirty="0" err="1"/>
              <a:t>kriterier</a:t>
            </a:r>
            <a:endParaRPr lang="en-US" dirty="0"/>
          </a:p>
          <a:p>
            <a:endParaRPr lang="en-US" dirty="0"/>
          </a:p>
          <a:p>
            <a:r>
              <a:rPr lang="en-US" dirty="0" err="1"/>
              <a:t>Evaluering</a:t>
            </a:r>
            <a:endParaRPr lang="en-US" dirty="0"/>
          </a:p>
          <a:p>
            <a:endParaRPr lang="en-US" dirty="0"/>
          </a:p>
          <a:p>
            <a:r>
              <a:rPr lang="en-US" dirty="0" err="1"/>
              <a:t>Testrapport</a:t>
            </a:r>
            <a:endParaRPr lang="en-US" dirty="0"/>
          </a:p>
        </p:txBody>
      </p:sp>
      <p:sp>
        <p:nvSpPr>
          <p:cNvPr id="4" name="Tittel 3"/>
          <p:cNvSpPr>
            <a:spLocks noGrp="1"/>
          </p:cNvSpPr>
          <p:nvPr>
            <p:ph type="title"/>
          </p:nvPr>
        </p:nvSpPr>
        <p:spPr/>
        <p:txBody>
          <a:bodyPr/>
          <a:lstStyle/>
          <a:p>
            <a:r>
              <a:rPr lang="en-US" b="1" dirty="0" err="1"/>
              <a:t>Evaluering</a:t>
            </a:r>
            <a:r>
              <a:rPr lang="en-US" b="1" dirty="0"/>
              <a:t> </a:t>
            </a:r>
            <a:r>
              <a:rPr lang="en-US" b="1" dirty="0" err="1"/>
              <a:t>og</a:t>
            </a:r>
            <a:r>
              <a:rPr lang="en-US" b="1" dirty="0"/>
              <a:t> </a:t>
            </a:r>
            <a:r>
              <a:rPr lang="en-US" b="1" dirty="0" err="1"/>
              <a:t>rapportering</a:t>
            </a:r>
            <a:endParaRPr lang="en-US" b="1" dirty="0"/>
          </a:p>
        </p:txBody>
      </p:sp>
      <p:sp>
        <p:nvSpPr>
          <p:cNvPr id="6" name="Plassholder for lysbildenummer 5"/>
          <p:cNvSpPr>
            <a:spLocks noGrp="1"/>
          </p:cNvSpPr>
          <p:nvPr>
            <p:ph type="sldNum" sz="quarter" idx="12"/>
          </p:nvPr>
        </p:nvSpPr>
        <p:spPr/>
        <p:txBody>
          <a:bodyPr/>
          <a:lstStyle/>
          <a:p>
            <a:fld id="{AF43E6FD-AB27-4108-A2FC-346BB5F75E3F}" type="slidenum">
              <a:rPr lang="fr-FR" smtClean="0"/>
              <a:pPr/>
              <a:t>35</a:t>
            </a:fld>
            <a:endParaRPr lang="fr-FR" dirty="0"/>
          </a:p>
        </p:txBody>
      </p:sp>
      <p:pic>
        <p:nvPicPr>
          <p:cNvPr id="7" name="Bilde 6"/>
          <p:cNvPicPr>
            <a:picLocks noChangeAspect="1"/>
          </p:cNvPicPr>
          <p:nvPr/>
        </p:nvPicPr>
        <p:blipFill>
          <a:blip r:embed="rId3"/>
          <a:stretch>
            <a:fillRect/>
          </a:stretch>
        </p:blipFill>
        <p:spPr>
          <a:xfrm>
            <a:off x="4067944" y="1484313"/>
            <a:ext cx="4772025" cy="3771900"/>
          </a:xfrm>
          <a:prstGeom prst="rect">
            <a:avLst/>
          </a:prstGeom>
        </p:spPr>
      </p:pic>
    </p:spTree>
    <p:extLst>
      <p:ext uri="{BB962C8B-B14F-4D97-AF65-F5344CB8AC3E}">
        <p14:creationId xmlns:p14="http://schemas.microsoft.com/office/powerpoint/2010/main" val="300250600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a:lstStyle/>
          <a:p>
            <a:r>
              <a:rPr lang="en-US" dirty="0"/>
              <a:t>Handover</a:t>
            </a:r>
          </a:p>
          <a:p>
            <a:r>
              <a:rPr lang="en-US" dirty="0" err="1"/>
              <a:t>Retrospektiv</a:t>
            </a:r>
            <a:endParaRPr lang="en-US" dirty="0"/>
          </a:p>
          <a:p>
            <a:r>
              <a:rPr lang="en-US" dirty="0" err="1"/>
              <a:t>Arkivering</a:t>
            </a:r>
            <a:endParaRPr lang="en-US" dirty="0"/>
          </a:p>
        </p:txBody>
      </p:sp>
      <p:sp>
        <p:nvSpPr>
          <p:cNvPr id="4" name="Tittel 3"/>
          <p:cNvSpPr>
            <a:spLocks noGrp="1"/>
          </p:cNvSpPr>
          <p:nvPr>
            <p:ph type="title"/>
          </p:nvPr>
        </p:nvSpPr>
        <p:spPr/>
        <p:txBody>
          <a:bodyPr/>
          <a:lstStyle/>
          <a:p>
            <a:r>
              <a:rPr lang="en-US" b="1" dirty="0" err="1" smtClean="0"/>
              <a:t>Avslutningsaktiviteter</a:t>
            </a:r>
            <a:endParaRPr lang="en-US" b="1" dirty="0"/>
          </a:p>
        </p:txBody>
      </p:sp>
      <p:sp>
        <p:nvSpPr>
          <p:cNvPr id="5" name="Plassholder for bunntekst 4"/>
          <p:cNvSpPr>
            <a:spLocks noGrp="1"/>
          </p:cNvSpPr>
          <p:nvPr>
            <p:ph type="ftr" sz="quarter" idx="11"/>
          </p:nvPr>
        </p:nvSpPr>
        <p:spPr/>
        <p:txBody>
          <a:bodyPr/>
          <a:lstStyle/>
          <a:p>
            <a:endParaRPr lang="fr-FR" dirty="0"/>
          </a:p>
        </p:txBody>
      </p:sp>
      <p:sp>
        <p:nvSpPr>
          <p:cNvPr id="6" name="Plassholder for lysbildenummer 5"/>
          <p:cNvSpPr>
            <a:spLocks noGrp="1"/>
          </p:cNvSpPr>
          <p:nvPr>
            <p:ph type="sldNum" sz="quarter" idx="12"/>
          </p:nvPr>
        </p:nvSpPr>
        <p:spPr/>
        <p:txBody>
          <a:bodyPr/>
          <a:lstStyle/>
          <a:p>
            <a:fld id="{AF43E6FD-AB27-4108-A2FC-346BB5F75E3F}" type="slidenum">
              <a:rPr lang="fr-FR" smtClean="0"/>
              <a:pPr/>
              <a:t>36</a:t>
            </a:fld>
            <a:endParaRPr lang="fr-FR" dirty="0"/>
          </a:p>
        </p:txBody>
      </p:sp>
      <p:pic>
        <p:nvPicPr>
          <p:cNvPr id="7" name="Bilde 6"/>
          <p:cNvPicPr>
            <a:picLocks noChangeAspect="1"/>
          </p:cNvPicPr>
          <p:nvPr/>
        </p:nvPicPr>
        <p:blipFill>
          <a:blip r:embed="rId3"/>
          <a:stretch>
            <a:fillRect/>
          </a:stretch>
        </p:blipFill>
        <p:spPr>
          <a:xfrm>
            <a:off x="3160642" y="2492896"/>
            <a:ext cx="5101749" cy="3188593"/>
          </a:xfrm>
          <a:prstGeom prst="rect">
            <a:avLst/>
          </a:prstGeom>
        </p:spPr>
      </p:pic>
    </p:spTree>
    <p:extLst>
      <p:ext uri="{BB962C8B-B14F-4D97-AF65-F5344CB8AC3E}">
        <p14:creationId xmlns:p14="http://schemas.microsoft.com/office/powerpoint/2010/main" val="669448255"/>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Roller</a:t>
            </a:r>
          </a:p>
        </p:txBody>
      </p:sp>
      <p:sp>
        <p:nvSpPr>
          <p:cNvPr id="3" name="Plassholder for innhold 2"/>
          <p:cNvSpPr>
            <a:spLocks noGrp="1"/>
          </p:cNvSpPr>
          <p:nvPr>
            <p:ph sz="quarter" idx="13"/>
          </p:nvPr>
        </p:nvSpPr>
        <p:spPr/>
        <p:txBody>
          <a:bodyPr/>
          <a:lstStyle/>
          <a:p>
            <a:r>
              <a:rPr lang="nb-NO" dirty="0"/>
              <a:t>Testleder</a:t>
            </a:r>
          </a:p>
          <a:p>
            <a:endParaRPr lang="nb-NO" dirty="0"/>
          </a:p>
          <a:p>
            <a:r>
              <a:rPr lang="nb-NO" dirty="0"/>
              <a:t>Funksjonell tester</a:t>
            </a:r>
          </a:p>
          <a:p>
            <a:endParaRPr lang="nb-NO" dirty="0"/>
          </a:p>
          <a:p>
            <a:r>
              <a:rPr lang="nb-NO" dirty="0"/>
              <a:t>Teknisk tester</a:t>
            </a:r>
          </a:p>
          <a:p>
            <a:endParaRPr lang="nb-NO" dirty="0"/>
          </a:p>
          <a:p>
            <a:endParaRPr lang="nb-NO" dirty="0"/>
          </a:p>
        </p:txBody>
      </p:sp>
      <p:sp>
        <p:nvSpPr>
          <p:cNvPr id="4" name="Plassholder for bunntekst 3"/>
          <p:cNvSpPr>
            <a:spLocks noGrp="1"/>
          </p:cNvSpPr>
          <p:nvPr>
            <p:ph type="ftr" sz="quarter" idx="3"/>
          </p:nvPr>
        </p:nvSpPr>
        <p:spPr/>
        <p:txBody>
          <a:bodyPr/>
          <a:lstStyle/>
          <a:p>
            <a:endParaRPr lang="nb-NO" dirty="0"/>
          </a:p>
        </p:txBody>
      </p:sp>
      <p:sp>
        <p:nvSpPr>
          <p:cNvPr id="5" name="Plassholder for lysbildenummer 4"/>
          <p:cNvSpPr>
            <a:spLocks noGrp="1"/>
          </p:cNvSpPr>
          <p:nvPr>
            <p:ph type="sldNum" sz="quarter" idx="4"/>
          </p:nvPr>
        </p:nvSpPr>
        <p:spPr/>
        <p:txBody>
          <a:bodyPr/>
          <a:lstStyle/>
          <a:p>
            <a:fld id="{5279AF0B-2D84-CD41-8CAF-017061CB9833}" type="slidenum">
              <a:rPr lang="nb-NO" smtClean="0"/>
              <a:pPr/>
              <a:t>37</a:t>
            </a:fld>
            <a:endParaRPr lang="nb-NO"/>
          </a:p>
        </p:txBody>
      </p:sp>
    </p:spTree>
    <p:extLst>
      <p:ext uri="{BB962C8B-B14F-4D97-AF65-F5344CB8AC3E}">
        <p14:creationId xmlns:p14="http://schemas.microsoft.com/office/powerpoint/2010/main" val="407789746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tel 3"/>
          <p:cNvSpPr>
            <a:spLocks noGrp="1"/>
          </p:cNvSpPr>
          <p:nvPr>
            <p:ph type="title"/>
          </p:nvPr>
        </p:nvSpPr>
        <p:spPr/>
        <p:txBody>
          <a:bodyPr/>
          <a:lstStyle/>
          <a:p>
            <a:pPr algn="ctr"/>
            <a:r>
              <a:rPr lang="nb-NO" dirty="0"/>
              <a:t>Testleder</a:t>
            </a:r>
          </a:p>
        </p:txBody>
      </p:sp>
      <p:sp>
        <p:nvSpPr>
          <p:cNvPr id="5" name="Plassholder for innhold 4"/>
          <p:cNvSpPr>
            <a:spLocks noGrp="1"/>
          </p:cNvSpPr>
          <p:nvPr>
            <p:ph sz="half" idx="1"/>
          </p:nvPr>
        </p:nvSpPr>
        <p:spPr/>
        <p:txBody>
          <a:bodyPr/>
          <a:lstStyle/>
          <a:p>
            <a:r>
              <a:rPr lang="nb-NO" dirty="0"/>
              <a:t>Testplan</a:t>
            </a:r>
          </a:p>
          <a:p>
            <a:endParaRPr lang="nb-NO" dirty="0"/>
          </a:p>
          <a:p>
            <a:r>
              <a:rPr lang="nb-NO" dirty="0"/>
              <a:t>Risikovurdering</a:t>
            </a:r>
          </a:p>
          <a:p>
            <a:endParaRPr lang="nb-NO" dirty="0"/>
          </a:p>
          <a:p>
            <a:r>
              <a:rPr lang="nb-NO" dirty="0"/>
              <a:t>Gjennomføring</a:t>
            </a:r>
          </a:p>
          <a:p>
            <a:endParaRPr lang="nb-NO" dirty="0"/>
          </a:p>
          <a:p>
            <a:r>
              <a:rPr lang="nb-NO" dirty="0"/>
              <a:t>Rapportering</a:t>
            </a:r>
          </a:p>
          <a:p>
            <a:endParaRPr lang="nb-NO" dirty="0"/>
          </a:p>
          <a:p>
            <a:endParaRPr lang="nb-NO" dirty="0"/>
          </a:p>
        </p:txBody>
      </p:sp>
      <p:sp>
        <p:nvSpPr>
          <p:cNvPr id="8" name="Plassholder for innhold 7"/>
          <p:cNvSpPr>
            <a:spLocks noGrp="1"/>
          </p:cNvSpPr>
          <p:nvPr>
            <p:ph sz="half" idx="2"/>
          </p:nvPr>
        </p:nvSpPr>
        <p:spPr/>
        <p:txBody>
          <a:bodyPr/>
          <a:lstStyle/>
          <a:p>
            <a:endParaRPr lang="nb-NO"/>
          </a:p>
        </p:txBody>
      </p:sp>
      <p:pic>
        <p:nvPicPr>
          <p:cNvPr id="9" name="Bilde 8"/>
          <p:cNvPicPr>
            <a:picLocks noChangeAspect="1"/>
          </p:cNvPicPr>
          <p:nvPr/>
        </p:nvPicPr>
        <p:blipFill>
          <a:blip r:embed="rId2"/>
          <a:stretch>
            <a:fillRect/>
          </a:stretch>
        </p:blipFill>
        <p:spPr>
          <a:xfrm>
            <a:off x="4191043" y="2524686"/>
            <a:ext cx="4099279" cy="2361430"/>
          </a:xfrm>
          <a:prstGeom prst="rect">
            <a:avLst/>
          </a:prstGeom>
        </p:spPr>
      </p:pic>
    </p:spTree>
    <p:extLst>
      <p:ext uri="{BB962C8B-B14F-4D97-AF65-F5344CB8AC3E}">
        <p14:creationId xmlns:p14="http://schemas.microsoft.com/office/powerpoint/2010/main" val="100397656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algn="ctr"/>
            <a:r>
              <a:rPr lang="nb-NO" dirty="0"/>
              <a:t>Funksjonell tester</a:t>
            </a:r>
          </a:p>
        </p:txBody>
      </p:sp>
      <p:sp>
        <p:nvSpPr>
          <p:cNvPr id="3" name="Plassholder for innhold 2"/>
          <p:cNvSpPr>
            <a:spLocks noGrp="1"/>
          </p:cNvSpPr>
          <p:nvPr>
            <p:ph sz="half" idx="1"/>
          </p:nvPr>
        </p:nvSpPr>
        <p:spPr>
          <a:xfrm>
            <a:off x="628650" y="2199435"/>
            <a:ext cx="3886200" cy="3263504"/>
          </a:xfrm>
        </p:spPr>
        <p:txBody>
          <a:bodyPr>
            <a:normAutofit/>
          </a:bodyPr>
          <a:lstStyle/>
          <a:p>
            <a:r>
              <a:rPr lang="nb-NO" dirty="0"/>
              <a:t>Fokuserer på de funksjonelle kravene i løsningen</a:t>
            </a:r>
          </a:p>
          <a:p>
            <a:endParaRPr lang="nb-NO" dirty="0"/>
          </a:p>
          <a:p>
            <a:r>
              <a:rPr lang="nb-NO" dirty="0"/>
              <a:t>Rapporterer </a:t>
            </a:r>
            <a:r>
              <a:rPr lang="nb-NO" dirty="0" err="1"/>
              <a:t>bugs</a:t>
            </a:r>
            <a:r>
              <a:rPr lang="nb-NO" dirty="0"/>
              <a:t> til utvikler</a:t>
            </a:r>
          </a:p>
          <a:p>
            <a:endParaRPr lang="nb-NO" dirty="0"/>
          </a:p>
          <a:p>
            <a:r>
              <a:rPr lang="nb-NO" dirty="0"/>
              <a:t>Manuelle tester</a:t>
            </a:r>
          </a:p>
        </p:txBody>
      </p:sp>
      <p:sp>
        <p:nvSpPr>
          <p:cNvPr id="6" name="Plassholder for innhold 5"/>
          <p:cNvSpPr>
            <a:spLocks noGrp="1"/>
          </p:cNvSpPr>
          <p:nvPr>
            <p:ph sz="half" idx="2"/>
          </p:nvPr>
        </p:nvSpPr>
        <p:spPr/>
        <p:txBody>
          <a:bodyPr>
            <a:normAutofit/>
          </a:bodyPr>
          <a:lstStyle/>
          <a:p>
            <a:endParaRPr lang="nb-NO"/>
          </a:p>
        </p:txBody>
      </p:sp>
      <p:pic>
        <p:nvPicPr>
          <p:cNvPr id="7" name="Bilde 6"/>
          <p:cNvPicPr>
            <a:picLocks noChangeAspect="1"/>
          </p:cNvPicPr>
          <p:nvPr/>
        </p:nvPicPr>
        <p:blipFill>
          <a:blip r:embed="rId3"/>
          <a:stretch>
            <a:fillRect/>
          </a:stretch>
        </p:blipFill>
        <p:spPr>
          <a:xfrm>
            <a:off x="4886325" y="2226469"/>
            <a:ext cx="3156697" cy="2793261"/>
          </a:xfrm>
          <a:prstGeom prst="rect">
            <a:avLst/>
          </a:prstGeom>
        </p:spPr>
      </p:pic>
    </p:spTree>
    <p:extLst>
      <p:ext uri="{BB962C8B-B14F-4D97-AF65-F5344CB8AC3E}">
        <p14:creationId xmlns:p14="http://schemas.microsoft.com/office/powerpoint/2010/main" val="207950530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43169" y="253885"/>
            <a:ext cx="8045374" cy="790031"/>
          </a:xfrm>
        </p:spPr>
        <p:txBody>
          <a:bodyPr/>
          <a:lstStyle/>
          <a:p>
            <a:r>
              <a:rPr lang="en-US" dirty="0" err="1"/>
              <a:t>Hva</a:t>
            </a:r>
            <a:r>
              <a:rPr lang="en-US" dirty="0"/>
              <a:t> </a:t>
            </a:r>
            <a:r>
              <a:rPr lang="en-US" dirty="0" err="1"/>
              <a:t>ønsker</a:t>
            </a:r>
            <a:r>
              <a:rPr lang="en-US" dirty="0"/>
              <a:t> vi å </a:t>
            </a:r>
            <a:r>
              <a:rPr lang="en-US" dirty="0" err="1"/>
              <a:t>oppnå</a:t>
            </a:r>
            <a:r>
              <a:rPr lang="en-US" dirty="0"/>
              <a:t> med testing?</a:t>
            </a:r>
          </a:p>
        </p:txBody>
      </p:sp>
      <p:sp>
        <p:nvSpPr>
          <p:cNvPr id="4" name="Plassholder for lysbildenummer 3"/>
          <p:cNvSpPr>
            <a:spLocks noGrp="1"/>
          </p:cNvSpPr>
          <p:nvPr>
            <p:ph type="sldNum" sz="quarter" idx="4"/>
          </p:nvPr>
        </p:nvSpPr>
        <p:spPr/>
        <p:txBody>
          <a:bodyPr/>
          <a:lstStyle/>
          <a:p>
            <a:fld id="{AF43E6FD-AB27-4108-A2FC-346BB5F75E3F}" type="slidenum">
              <a:rPr lang="fr-FR" smtClean="0"/>
              <a:pPr/>
              <a:t>4</a:t>
            </a:fld>
            <a:endParaRPr lang="fr-FR" dirty="0"/>
          </a:p>
        </p:txBody>
      </p:sp>
      <p:sp>
        <p:nvSpPr>
          <p:cNvPr id="7" name="Plassholder for innhold 2"/>
          <p:cNvSpPr txBox="1">
            <a:spLocks/>
          </p:cNvSpPr>
          <p:nvPr/>
        </p:nvSpPr>
        <p:spPr bwMode="gray">
          <a:xfrm>
            <a:off x="542942" y="253886"/>
            <a:ext cx="8229600" cy="562338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nb-NO" dirty="0">
              <a:solidFill>
                <a:srgbClr val="494A4B"/>
              </a:solidFill>
              <a:latin typeface="+mn-lt"/>
            </a:endParaRP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Finne feil </a:t>
            </a:r>
            <a:endParaRPr kumimoji="0" lang="nb-NO" sz="2000" b="0" i="0" u="none" strike="noStrike" kern="1200" cap="none" spc="0" normalizeH="0" baseline="0" noProof="0" dirty="0" smtClean="0">
              <a:ln>
                <a:noFill/>
              </a:ln>
              <a:solidFill>
                <a:srgbClr val="494A4B"/>
              </a:solidFill>
              <a:effectLst/>
              <a:uLnTx/>
              <a:uFillTx/>
              <a:latin typeface="+mn-lt"/>
              <a:cs typeface="Arial" pitchFamily="34" charset="0"/>
            </a:endParaRP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nb-NO" dirty="0" smtClean="0">
                <a:solidFill>
                  <a:srgbClr val="494A4B"/>
                </a:solidFill>
                <a:latin typeface="+mn-lt"/>
              </a:rPr>
              <a:t>Forhindre feil</a:t>
            </a:r>
            <a:endParaRPr lang="nb-NO" dirty="0">
              <a:solidFill>
                <a:srgbClr val="494A4B"/>
              </a:solidFill>
              <a:latin typeface="+mn-lt"/>
            </a:endParaRP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Gi beslutningsgrunnlag</a:t>
            </a:r>
          </a:p>
          <a:p>
            <a:pPr lvl="1">
              <a:buFont typeface="Arial" panose="020B0604020202020204" pitchFamily="34" charset="0"/>
              <a:buChar char="•"/>
              <a:defRPr/>
            </a:pPr>
            <a:r>
              <a:rPr lang="nb-NO" noProof="0" dirty="0">
                <a:solidFill>
                  <a:srgbClr val="494A4B"/>
                </a:solidFill>
                <a:latin typeface="+mn-lt"/>
              </a:rPr>
              <a:t>Skaffe informasjon for å kunne si noe om kvalitetsnivået</a:t>
            </a:r>
          </a:p>
          <a:p>
            <a:pPr marL="0" marR="0" lvl="0" indent="0" algn="l" defTabSz="914400" rtl="0" eaLnBrk="1" fontAlgn="auto" latinLnBrk="0" hangingPunct="1">
              <a:lnSpc>
                <a:spcPct val="100000"/>
              </a:lnSpc>
              <a:spcBef>
                <a:spcPct val="20000"/>
              </a:spcBef>
              <a:spcAft>
                <a:spcPts val="0"/>
              </a:spcAft>
              <a:buClrTx/>
              <a:buSzTx/>
              <a:buNone/>
              <a:tabLst/>
              <a:defRPr/>
            </a:pPr>
            <a:endParaRPr lang="nb-NO" dirty="0">
              <a:solidFill>
                <a:srgbClr val="494A4B"/>
              </a:solidFill>
              <a:latin typeface="+mn-lt"/>
            </a:endParaRP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lvl="0">
              <a:buFont typeface="Arial" panose="020B0604020202020204" pitchFamily="34" charset="0"/>
              <a:buChar char="•"/>
              <a:defRPr/>
            </a:pPr>
            <a:r>
              <a:rPr lang="nb-NO" dirty="0">
                <a:solidFill>
                  <a:srgbClr val="494A4B"/>
                </a:solidFill>
              </a:rPr>
              <a:t>Verifisere – Har programvaren blitt laget </a:t>
            </a:r>
            <a:r>
              <a:rPr lang="nb-NO" i="1" dirty="0">
                <a:solidFill>
                  <a:srgbClr val="494A4B"/>
                </a:solidFill>
              </a:rPr>
              <a:t>riktig</a:t>
            </a:r>
            <a:r>
              <a:rPr lang="nb-NO" dirty="0">
                <a:solidFill>
                  <a:srgbClr val="494A4B"/>
                </a:solidFill>
              </a:rPr>
              <a:t>?</a:t>
            </a:r>
          </a:p>
          <a:p>
            <a:pPr lvl="0">
              <a:buFont typeface="Arial" panose="020B0604020202020204" pitchFamily="34" charset="0"/>
              <a:buChar char="•"/>
              <a:defRPr/>
            </a:pPr>
            <a:r>
              <a:rPr lang="nb-NO" dirty="0">
                <a:solidFill>
                  <a:srgbClr val="494A4B"/>
                </a:solidFill>
              </a:rPr>
              <a:t>Validere – Har </a:t>
            </a:r>
            <a:r>
              <a:rPr lang="nb-NO" i="1" dirty="0">
                <a:solidFill>
                  <a:srgbClr val="494A4B"/>
                </a:solidFill>
              </a:rPr>
              <a:t>riktig </a:t>
            </a:r>
            <a:r>
              <a:rPr lang="nb-NO" dirty="0">
                <a:solidFill>
                  <a:srgbClr val="494A4B"/>
                </a:solidFill>
              </a:rPr>
              <a:t>programvare blitt laget?</a:t>
            </a: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nb-NO" sz="2000" b="0" i="0" u="none" strike="noStrike" kern="1200" cap="none" spc="0" normalizeH="0" baseline="0" noProof="0" dirty="0">
              <a:ln>
                <a:noFill/>
              </a:ln>
              <a:solidFill>
                <a:srgbClr val="494A4B"/>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74701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algn="ctr"/>
            <a:r>
              <a:rPr lang="nb-NO" dirty="0"/>
              <a:t>Teknisk tester</a:t>
            </a:r>
          </a:p>
        </p:txBody>
      </p:sp>
      <p:sp>
        <p:nvSpPr>
          <p:cNvPr id="3" name="Plassholder for innhold 2"/>
          <p:cNvSpPr>
            <a:spLocks noGrp="1"/>
          </p:cNvSpPr>
          <p:nvPr>
            <p:ph sz="half" idx="1"/>
          </p:nvPr>
        </p:nvSpPr>
        <p:spPr/>
        <p:txBody>
          <a:bodyPr>
            <a:normAutofit/>
          </a:bodyPr>
          <a:lstStyle/>
          <a:p>
            <a:r>
              <a:rPr lang="nb-NO" dirty="0"/>
              <a:t>Fokuserer på de tekniske kravene</a:t>
            </a:r>
          </a:p>
          <a:p>
            <a:endParaRPr lang="nb-NO" dirty="0"/>
          </a:p>
          <a:p>
            <a:r>
              <a:rPr lang="nb-NO" dirty="0"/>
              <a:t>Ytelse</a:t>
            </a:r>
          </a:p>
          <a:p>
            <a:endParaRPr lang="nb-NO" dirty="0"/>
          </a:p>
          <a:p>
            <a:r>
              <a:rPr lang="nb-NO" dirty="0"/>
              <a:t>Sikkerhet</a:t>
            </a:r>
          </a:p>
          <a:p>
            <a:endParaRPr lang="nb-NO" dirty="0"/>
          </a:p>
          <a:p>
            <a:r>
              <a:rPr lang="nb-NO" dirty="0"/>
              <a:t>Automatiserte tester</a:t>
            </a:r>
          </a:p>
        </p:txBody>
      </p:sp>
      <p:pic>
        <p:nvPicPr>
          <p:cNvPr id="5" name="Plassholder for innhold 4"/>
          <p:cNvPicPr>
            <a:picLocks noGrp="1" noChangeAspect="1"/>
          </p:cNvPicPr>
          <p:nvPr>
            <p:ph sz="half" idx="2"/>
          </p:nvPr>
        </p:nvPicPr>
        <p:blipFill>
          <a:blip r:embed="rId3"/>
          <a:stretch>
            <a:fillRect/>
          </a:stretch>
        </p:blipFill>
        <p:spPr>
          <a:xfrm>
            <a:off x="5432611" y="2353898"/>
            <a:ext cx="2380130" cy="3141771"/>
          </a:xfrm>
          <a:prstGeom prst="rect">
            <a:avLst/>
          </a:prstGeom>
        </p:spPr>
      </p:pic>
    </p:spTree>
    <p:extLst>
      <p:ext uri="{BB962C8B-B14F-4D97-AF65-F5344CB8AC3E}">
        <p14:creationId xmlns:p14="http://schemas.microsoft.com/office/powerpoint/2010/main" val="85963395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tel 4"/>
          <p:cNvSpPr txBox="1">
            <a:spLocks/>
          </p:cNvSpPr>
          <p:nvPr/>
        </p:nvSpPr>
        <p:spPr bwMode="black">
          <a:xfrm>
            <a:off x="539552" y="332656"/>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b-NO" sz="2400" b="0" i="0" u="none" strike="noStrike" kern="1200" cap="none" spc="0" normalizeH="0" baseline="0" noProof="0" dirty="0">
                <a:ln>
                  <a:noFill/>
                </a:ln>
                <a:solidFill>
                  <a:sysClr val="window" lastClr="FFFFFF"/>
                </a:solidFill>
                <a:effectLst/>
                <a:uLnTx/>
                <a:uFillTx/>
                <a:latin typeface="+mn-lt"/>
                <a:cs typeface="Arial" pitchFamily="34" charset="0"/>
              </a:rPr>
              <a:t>e</a:t>
            </a:r>
            <a:r>
              <a:rPr kumimoji="0" lang="nb-NO" sz="2400" b="0" i="0" u="none" strike="noStrike" kern="1200" cap="none" spc="0" normalizeH="0" noProof="0" dirty="0">
                <a:ln>
                  <a:noFill/>
                </a:ln>
                <a:solidFill>
                  <a:sysClr val="window" lastClr="FFFFFF"/>
                </a:solidFill>
                <a:effectLst/>
                <a:uLnTx/>
                <a:uFillTx/>
                <a:latin typeface="+mn-lt"/>
                <a:cs typeface="Arial" pitchFamily="34" charset="0"/>
              </a:rPr>
              <a:t> ISTQB begreper</a:t>
            </a: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pic>
        <p:nvPicPr>
          <p:cNvPr id="10" name="Picture 2" descr="http://andyarthur.org/wp-content/uploads/2014/02/YOmDuD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077056"/>
            <a:ext cx="7117109" cy="3656199"/>
          </a:xfrm>
          <a:prstGeom prst="rect">
            <a:avLst/>
          </a:prstGeom>
          <a:noFill/>
          <a:extLst>
            <a:ext uri="{909E8E84-426E-40DD-AFC4-6F175D3DCCD1}">
              <a14:hiddenFill xmlns:a14="http://schemas.microsoft.com/office/drawing/2010/main">
                <a:solidFill>
                  <a:srgbClr val="FFFFFF"/>
                </a:solidFill>
              </a14:hiddenFill>
            </a:ext>
          </a:extLst>
        </p:spPr>
      </p:pic>
      <p:sp>
        <p:nvSpPr>
          <p:cNvPr id="2" name="Tittel 1"/>
          <p:cNvSpPr>
            <a:spLocks noGrp="1"/>
          </p:cNvSpPr>
          <p:nvPr>
            <p:ph type="title"/>
          </p:nvPr>
        </p:nvSpPr>
        <p:spPr/>
        <p:txBody>
          <a:bodyPr/>
          <a:lstStyle/>
          <a:p>
            <a:r>
              <a:rPr lang="en-US" dirty="0" smtClean="0"/>
              <a:t>Pause</a:t>
            </a:r>
            <a:endParaRPr lang="en-US" dirty="0"/>
          </a:p>
        </p:txBody>
      </p:sp>
      <p:sp>
        <p:nvSpPr>
          <p:cNvPr id="3" name="Plassholder for innhold 2"/>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18215851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smtClean="0"/>
              <a:t>Pause</a:t>
            </a:r>
            <a:endParaRPr lang="en-US" dirty="0"/>
          </a:p>
        </p:txBody>
      </p:sp>
      <p:sp>
        <p:nvSpPr>
          <p:cNvPr id="5" name="Text Placeholder 4"/>
          <p:cNvSpPr>
            <a:spLocks noGrp="1"/>
          </p:cNvSpPr>
          <p:nvPr>
            <p:ph sz="quarter" idx="13"/>
          </p:nvPr>
        </p:nvSpPr>
        <p:spPr/>
        <p:txBody>
          <a:bodyPr>
            <a:normAutofit/>
          </a:bodyPr>
          <a:lstStyle/>
          <a:p>
            <a:pPr marL="0" indent="0">
              <a:buNone/>
            </a:pPr>
            <a:endParaRPr lang="nb-NO" dirty="0"/>
          </a:p>
        </p:txBody>
      </p:sp>
      <p:sp>
        <p:nvSpPr>
          <p:cNvPr id="4" name="Slide Number Placeholder 3"/>
          <p:cNvSpPr>
            <a:spLocks noGrp="1"/>
          </p:cNvSpPr>
          <p:nvPr>
            <p:ph type="sldNum" sz="quarter" idx="4"/>
          </p:nvPr>
        </p:nvSpPr>
        <p:spPr/>
        <p:txBody>
          <a:bodyPr/>
          <a:lstStyle/>
          <a:p>
            <a:fld id="{AF43E6FD-AB27-4108-A2FC-346BB5F75E3F}" type="slidenum">
              <a:rPr lang="fr-FR" smtClean="0"/>
              <a:pPr/>
              <a:t>42</a:t>
            </a:fld>
            <a:endParaRPr lang="fr-F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44" y="980764"/>
            <a:ext cx="5143500" cy="5688633"/>
          </a:xfrm>
          <a:prstGeom prst="rect">
            <a:avLst/>
          </a:prstGeom>
        </p:spPr>
      </p:pic>
    </p:spTree>
    <p:extLst>
      <p:ext uri="{BB962C8B-B14F-4D97-AF65-F5344CB8AC3E}">
        <p14:creationId xmlns:p14="http://schemas.microsoft.com/office/powerpoint/2010/main" val="1623253860"/>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115616" y="260648"/>
            <a:ext cx="7272808" cy="6418494"/>
          </a:xfrm>
          <a:prstGeom prst="rect">
            <a:avLst/>
          </a:prstGeom>
        </p:spPr>
      </p:pic>
      <p:sp>
        <p:nvSpPr>
          <p:cNvPr id="3" name="Tittel 2"/>
          <p:cNvSpPr>
            <a:spLocks noGrp="1"/>
          </p:cNvSpPr>
          <p:nvPr>
            <p:ph type="title"/>
          </p:nvPr>
        </p:nvSpPr>
        <p:spPr/>
        <p:txBody>
          <a:bodyPr/>
          <a:lstStyle/>
          <a:p>
            <a:endParaRPr lang="en-US"/>
          </a:p>
        </p:txBody>
      </p:sp>
    </p:spTree>
    <p:extLst>
      <p:ext uri="{BB962C8B-B14F-4D97-AF65-F5344CB8AC3E}">
        <p14:creationId xmlns:p14="http://schemas.microsoft.com/office/powerpoint/2010/main" val="105941522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p:cNvSpPr>
            <a:spLocks noGrp="1"/>
          </p:cNvSpPr>
          <p:nvPr>
            <p:ph type="body" sz="quarter" idx="13"/>
          </p:nvPr>
        </p:nvSpPr>
        <p:spPr/>
        <p:txBody>
          <a:bodyPr/>
          <a:lstStyle/>
          <a:p>
            <a:pPr marL="0" indent="0">
              <a:buNone/>
            </a:pPr>
            <a:r>
              <a:rPr lang="nb-NO" dirty="0"/>
              <a:t>			</a:t>
            </a:r>
          </a:p>
          <a:p>
            <a:pPr marL="0" indent="0">
              <a:buNone/>
            </a:pPr>
            <a:endParaRPr lang="nb-NO" dirty="0"/>
          </a:p>
          <a:p>
            <a:pPr marL="0" indent="0">
              <a:buNone/>
            </a:pPr>
            <a:r>
              <a:rPr lang="nb-NO" dirty="0"/>
              <a:t>		      </a:t>
            </a:r>
            <a:r>
              <a:rPr lang="nb-NO" sz="4500" dirty="0"/>
              <a:t>Testteknikker</a:t>
            </a:r>
          </a:p>
        </p:txBody>
      </p:sp>
      <p:sp>
        <p:nvSpPr>
          <p:cNvPr id="4" name="Plassholder for lysbildenummer 3"/>
          <p:cNvSpPr>
            <a:spLocks noGrp="1"/>
          </p:cNvSpPr>
          <p:nvPr>
            <p:ph type="sldNum" sz="quarter" idx="12"/>
          </p:nvPr>
        </p:nvSpPr>
        <p:spPr/>
        <p:txBody>
          <a:bodyPr/>
          <a:lstStyle/>
          <a:p>
            <a:fld id="{AF43E6FD-AB27-4108-A2FC-346BB5F75E3F}" type="slidenum">
              <a:rPr lang="fr-FR" smtClean="0"/>
              <a:pPr/>
              <a:t>44</a:t>
            </a:fld>
            <a:endParaRPr lang="fr-FR"/>
          </a:p>
        </p:txBody>
      </p:sp>
    </p:spTree>
    <p:extLst>
      <p:ext uri="{BB962C8B-B14F-4D97-AF65-F5344CB8AC3E}">
        <p14:creationId xmlns:p14="http://schemas.microsoft.com/office/powerpoint/2010/main" val="117654155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5" name="Content Placeholder 1"/>
          <p:cNvSpPr txBox="1">
            <a:spLocks/>
          </p:cNvSpPr>
          <p:nvPr/>
        </p:nvSpPr>
        <p:spPr>
          <a:xfrm>
            <a:off x="474390" y="2780928"/>
            <a:ext cx="7265962" cy="316835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nb-NO" dirty="0"/>
          </a:p>
        </p:txBody>
      </p:sp>
      <p:sp>
        <p:nvSpPr>
          <p:cNvPr id="6" name="Content Placeholder 2"/>
          <p:cNvSpPr txBox="1">
            <a:spLocks/>
          </p:cNvSpPr>
          <p:nvPr/>
        </p:nvSpPr>
        <p:spPr>
          <a:xfrm>
            <a:off x="4874786" y="2801181"/>
            <a:ext cx="3474000" cy="287560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lang="nb-NO" sz="2000" dirty="0">
              <a:solidFill>
                <a:srgbClr val="DBD9D8">
                  <a:lumMod val="50000"/>
                </a:srgbClr>
              </a:solidFill>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577" y="1628800"/>
            <a:ext cx="6527775" cy="4443908"/>
          </a:xfrm>
          <a:prstGeom prst="rect">
            <a:avLst/>
          </a:prstGeom>
        </p:spPr>
      </p:pic>
      <p:sp>
        <p:nvSpPr>
          <p:cNvPr id="3" name="Tittel 2"/>
          <p:cNvSpPr>
            <a:spLocks noGrp="1"/>
          </p:cNvSpPr>
          <p:nvPr>
            <p:ph type="title"/>
          </p:nvPr>
        </p:nvSpPr>
        <p:spPr/>
        <p:txBody>
          <a:bodyPr/>
          <a:lstStyle/>
          <a:p>
            <a:r>
              <a:rPr lang="en-US" dirty="0" err="1"/>
              <a:t>Statisk</a:t>
            </a:r>
            <a:r>
              <a:rPr lang="en-US" dirty="0"/>
              <a:t> </a:t>
            </a:r>
            <a:r>
              <a:rPr lang="en-US" dirty="0" err="1"/>
              <a:t>og</a:t>
            </a:r>
            <a:r>
              <a:rPr lang="en-US" dirty="0"/>
              <a:t> </a:t>
            </a:r>
            <a:r>
              <a:rPr lang="en-US" dirty="0" err="1"/>
              <a:t>dynamisk</a:t>
            </a:r>
            <a:r>
              <a:rPr lang="en-US" dirty="0"/>
              <a:t> testing</a:t>
            </a:r>
          </a:p>
        </p:txBody>
      </p:sp>
    </p:spTree>
    <p:extLst>
      <p:ext uri="{BB962C8B-B14F-4D97-AF65-F5344CB8AC3E}">
        <p14:creationId xmlns:p14="http://schemas.microsoft.com/office/powerpoint/2010/main" val="3531707788"/>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sz="quarter" idx="14"/>
          </p:nvPr>
        </p:nvSpPr>
        <p:spPr/>
        <p:txBody>
          <a:bodyPr/>
          <a:lstStyle/>
          <a:p>
            <a:endParaRPr lang="en-US"/>
          </a:p>
        </p:txBody>
      </p:sp>
      <p:sp>
        <p:nvSpPr>
          <p:cNvPr id="5" name="Plassholder for tekst 4"/>
          <p:cNvSpPr>
            <a:spLocks noGrp="1"/>
          </p:cNvSpPr>
          <p:nvPr>
            <p:ph idx="1"/>
          </p:nvPr>
        </p:nvSpPr>
        <p:spPr/>
        <p:txBody>
          <a:bodyPr>
            <a:noAutofit/>
          </a:bodyPr>
          <a:lstStyle/>
          <a:p>
            <a:pPr marL="0" indent="0">
              <a:buNone/>
            </a:pPr>
            <a:endParaRPr lang="nb-NO" sz="2600" dirty="0"/>
          </a:p>
        </p:txBody>
      </p:sp>
      <p:sp>
        <p:nvSpPr>
          <p:cNvPr id="2" name="Tittel 1"/>
          <p:cNvSpPr>
            <a:spLocks noGrp="1"/>
          </p:cNvSpPr>
          <p:nvPr>
            <p:ph type="title"/>
          </p:nvPr>
        </p:nvSpPr>
        <p:spPr/>
        <p:txBody>
          <a:bodyPr/>
          <a:lstStyle/>
          <a:p>
            <a:r>
              <a:rPr lang="nb-NO" sz="2400" dirty="0"/>
              <a:t>Forskjellige </a:t>
            </a:r>
            <a:r>
              <a:rPr lang="nb-NO" sz="2400" dirty="0" err="1"/>
              <a:t>testtyper</a:t>
            </a:r>
            <a:endParaRPr lang="nb-NO" sz="2400" dirty="0"/>
          </a:p>
        </p:txBody>
      </p:sp>
      <p:sp>
        <p:nvSpPr>
          <p:cNvPr id="4" name="Plassholder for lysbildenummer 3"/>
          <p:cNvSpPr>
            <a:spLocks noGrp="1"/>
          </p:cNvSpPr>
          <p:nvPr>
            <p:ph type="sldNum" sz="quarter" idx="12"/>
          </p:nvPr>
        </p:nvSpPr>
        <p:spPr/>
        <p:txBody>
          <a:bodyPr/>
          <a:lstStyle/>
          <a:p>
            <a:fld id="{AF43E6FD-AB27-4108-A2FC-346BB5F75E3F}" type="slidenum">
              <a:rPr lang="fr-FR" smtClean="0"/>
              <a:pPr/>
              <a:t>46</a:t>
            </a:fld>
            <a:endParaRPr lang="fr-FR" dirty="0"/>
          </a:p>
        </p:txBody>
      </p:sp>
      <p:sp>
        <p:nvSpPr>
          <p:cNvPr id="6" name="Content Placeholder 4"/>
          <p:cNvSpPr txBox="1">
            <a:spLocks/>
          </p:cNvSpPr>
          <p:nvPr/>
        </p:nvSpPr>
        <p:spPr bwMode="gray">
          <a:xfrm>
            <a:off x="480533" y="2053415"/>
            <a:ext cx="3703241" cy="36152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White box 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i="0" u="none" strike="noStrike" kern="1200" cap="none" spc="0" normalizeH="0" baseline="0" noProof="0" dirty="0">
                <a:ln>
                  <a:noFill/>
                </a:ln>
                <a:solidFill>
                  <a:srgbClr val="494A4B"/>
                </a:solidFill>
                <a:effectLst/>
                <a:uLnTx/>
                <a:uFillTx/>
                <a:latin typeface="+mn-lt"/>
                <a:cs typeface="Arial" pitchFamily="34" charset="0"/>
              </a:rPr>
              <a:t>Black box 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Negativ 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Brukertesting</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nb-NO" sz="2000" b="0" i="0" u="none" strike="noStrike" kern="1200" cap="none" spc="0" normalizeH="0" baseline="0" noProof="0" dirty="0">
              <a:ln>
                <a:noFill/>
              </a:ln>
              <a:solidFill>
                <a:srgbClr val="494A4B"/>
              </a:solidFill>
              <a:effectLst/>
              <a:uLnTx/>
              <a:uFillTx/>
              <a:latin typeface="Arial" pitchFamily="34" charset="0"/>
              <a:cs typeface="Arial" pitchFamily="34" charset="0"/>
            </a:endParaRPr>
          </a:p>
        </p:txBody>
      </p:sp>
      <p:sp>
        <p:nvSpPr>
          <p:cNvPr id="7" name="Content Placeholder 5"/>
          <p:cNvSpPr txBox="1">
            <a:spLocks/>
          </p:cNvSpPr>
          <p:nvPr/>
        </p:nvSpPr>
        <p:spPr bwMode="gray">
          <a:xfrm>
            <a:off x="4368965" y="1981407"/>
            <a:ext cx="3700859" cy="361526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Stresstesting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Ytelsestesting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Kompatibilitetstesting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Enhetstesting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Avbruddstesting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Sikkerhetstesting</a:t>
            </a:r>
          </a:p>
        </p:txBody>
      </p:sp>
    </p:spTree>
    <p:extLst>
      <p:ext uri="{BB962C8B-B14F-4D97-AF65-F5344CB8AC3E}">
        <p14:creationId xmlns:p14="http://schemas.microsoft.com/office/powerpoint/2010/main" val="3128674754"/>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Rektangel 3"/>
          <p:cNvSpPr/>
          <p:nvPr/>
        </p:nvSpPr>
        <p:spPr>
          <a:xfrm>
            <a:off x="4047368" y="1700001"/>
            <a:ext cx="277640" cy="584775"/>
          </a:xfrm>
          <a:prstGeom prst="rect">
            <a:avLst/>
          </a:prstGeom>
        </p:spPr>
        <p:txBody>
          <a:bodyPr wrap="none">
            <a:spAutoFit/>
          </a:bodyPr>
          <a:lstStyle/>
          <a:p>
            <a:pPr algn="ctr">
              <a:defRPr/>
            </a:pPr>
            <a:r>
              <a:rPr lang="nb-NO" sz="3200" dirty="0"/>
              <a:t> </a:t>
            </a:r>
          </a:p>
        </p:txBody>
      </p:sp>
      <p:sp>
        <p:nvSpPr>
          <p:cNvPr id="5" name="Content Placeholder 1"/>
          <p:cNvSpPr txBox="1">
            <a:spLocks/>
          </p:cNvSpPr>
          <p:nvPr/>
        </p:nvSpPr>
        <p:spPr>
          <a:xfrm>
            <a:off x="454495" y="1571015"/>
            <a:ext cx="3974880" cy="4678456"/>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000" b="1" dirty="0">
                <a:latin typeface="+mn-lt"/>
              </a:rPr>
              <a:t>BLACK BOX</a:t>
            </a:r>
          </a:p>
          <a:p>
            <a:pPr>
              <a:buFont typeface="Arial" pitchFamily="34" charset="0"/>
              <a:buNone/>
              <a:defRPr/>
            </a:pPr>
            <a:r>
              <a:rPr lang="nb-NO" sz="2000" b="1" dirty="0">
                <a:latin typeface="+mn-lt"/>
              </a:rPr>
              <a:t>Spesifiserings-/</a:t>
            </a:r>
            <a:r>
              <a:rPr lang="nb-NO" sz="2000" b="1" dirty="0" err="1">
                <a:latin typeface="+mn-lt"/>
              </a:rPr>
              <a:t>Erfaringsbasert</a:t>
            </a:r>
            <a:endParaRPr lang="nb-NO" sz="2000" b="1" dirty="0">
              <a:latin typeface="+mn-lt"/>
            </a:endParaRPr>
          </a:p>
          <a:p>
            <a:pPr>
              <a:defRPr/>
            </a:pPr>
            <a:r>
              <a:rPr lang="nb-NO" sz="2000" dirty="0">
                <a:latin typeface="+mn-lt"/>
              </a:rPr>
              <a:t>Hva skal produktet levere?</a:t>
            </a:r>
          </a:p>
          <a:p>
            <a:pPr>
              <a:defRPr/>
            </a:pPr>
            <a:r>
              <a:rPr lang="nb-NO" sz="2000" dirty="0">
                <a:latin typeface="+mn-lt"/>
              </a:rPr>
              <a:t>Funksjonell test</a:t>
            </a:r>
          </a:p>
          <a:p>
            <a:pPr>
              <a:defRPr/>
            </a:pPr>
            <a:r>
              <a:rPr lang="nb-NO" sz="2000" dirty="0">
                <a:latin typeface="+mn-lt"/>
              </a:rPr>
              <a:t>Funksjonalitet</a:t>
            </a:r>
          </a:p>
          <a:p>
            <a:pPr>
              <a:defRPr/>
            </a:pPr>
            <a:r>
              <a:rPr lang="nb-NO" sz="2000" dirty="0">
                <a:solidFill>
                  <a:srgbClr val="DBD9D8">
                    <a:lumMod val="50000"/>
                  </a:srgbClr>
                </a:solidFill>
                <a:latin typeface="+mn-lt"/>
              </a:rPr>
              <a:t>Brukervennlighet </a:t>
            </a:r>
          </a:p>
          <a:p>
            <a:pPr>
              <a:defRPr/>
            </a:pPr>
            <a:endParaRPr lang="nb-NO" dirty="0"/>
          </a:p>
          <a:p>
            <a:pPr>
              <a:defRPr/>
            </a:pPr>
            <a:endParaRPr lang="nb-NO" dirty="0"/>
          </a:p>
        </p:txBody>
      </p:sp>
      <p:pic>
        <p:nvPicPr>
          <p:cNvPr id="6" name="Bilde 4"/>
          <p:cNvPicPr>
            <a:picLocks noChangeAspect="1"/>
          </p:cNvPicPr>
          <p:nvPr/>
        </p:nvPicPr>
        <p:blipFill>
          <a:blip r:embed="rId2"/>
          <a:stretch>
            <a:fillRect/>
          </a:stretch>
        </p:blipFill>
        <p:spPr>
          <a:xfrm>
            <a:off x="1700069" y="4662448"/>
            <a:ext cx="1673190" cy="1472407"/>
          </a:xfrm>
          <a:prstGeom prst="rect">
            <a:avLst/>
          </a:prstGeom>
        </p:spPr>
      </p:pic>
      <p:sp>
        <p:nvSpPr>
          <p:cNvPr id="7" name="Content Placeholder 2"/>
          <p:cNvSpPr txBox="1">
            <a:spLocks/>
          </p:cNvSpPr>
          <p:nvPr/>
        </p:nvSpPr>
        <p:spPr>
          <a:xfrm>
            <a:off x="5079117" y="1484313"/>
            <a:ext cx="3888432" cy="496855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000" b="1" dirty="0">
                <a:latin typeface="+mn-lt"/>
              </a:rPr>
              <a:t>WHITE BOX</a:t>
            </a:r>
          </a:p>
          <a:p>
            <a:pPr>
              <a:buFont typeface="Arial" pitchFamily="34" charset="0"/>
              <a:buNone/>
              <a:defRPr/>
            </a:pPr>
            <a:r>
              <a:rPr lang="nb-NO" sz="2000" b="1" dirty="0">
                <a:latin typeface="+mn-lt"/>
              </a:rPr>
              <a:t>Strukturbasert</a:t>
            </a:r>
          </a:p>
          <a:p>
            <a:pPr>
              <a:defRPr/>
            </a:pPr>
            <a:r>
              <a:rPr lang="nb-NO" sz="2000" dirty="0">
                <a:latin typeface="+mn-lt"/>
              </a:rPr>
              <a:t>Hvordan er systemet bygget opp?</a:t>
            </a:r>
          </a:p>
          <a:p>
            <a:pPr>
              <a:defRPr/>
            </a:pPr>
            <a:r>
              <a:rPr lang="nb-NO" sz="2000" dirty="0">
                <a:latin typeface="+mn-lt"/>
              </a:rPr>
              <a:t>Teknisk test</a:t>
            </a:r>
          </a:p>
          <a:p>
            <a:pPr>
              <a:defRPr/>
            </a:pPr>
            <a:r>
              <a:rPr lang="nb-NO" sz="2000" dirty="0">
                <a:latin typeface="+mn-lt"/>
              </a:rPr>
              <a:t>Utvikling</a:t>
            </a:r>
          </a:p>
          <a:p>
            <a:pPr>
              <a:defRPr/>
            </a:pPr>
            <a:r>
              <a:rPr lang="nb-NO" sz="2000" dirty="0">
                <a:latin typeface="+mn-lt"/>
              </a:rPr>
              <a:t>Struktur</a:t>
            </a:r>
          </a:p>
          <a:p>
            <a:pPr>
              <a:defRPr/>
            </a:pPr>
            <a:r>
              <a:rPr lang="nb-NO" sz="2000" dirty="0">
                <a:latin typeface="+mn-lt"/>
              </a:rPr>
              <a:t>Komponenter </a:t>
            </a:r>
          </a:p>
        </p:txBody>
      </p:sp>
      <p:pic>
        <p:nvPicPr>
          <p:cNvPr id="8" name="Bilde 5"/>
          <p:cNvPicPr>
            <a:picLocks noChangeAspect="1"/>
          </p:cNvPicPr>
          <p:nvPr/>
        </p:nvPicPr>
        <p:blipFill>
          <a:blip r:embed="rId3"/>
          <a:stretch>
            <a:fillRect/>
          </a:stretch>
        </p:blipFill>
        <p:spPr>
          <a:xfrm>
            <a:off x="6444208" y="4293096"/>
            <a:ext cx="1819275" cy="1657350"/>
          </a:xfrm>
          <a:prstGeom prst="rect">
            <a:avLst/>
          </a:prstGeom>
        </p:spPr>
      </p:pic>
      <p:sp>
        <p:nvSpPr>
          <p:cNvPr id="10" name="Tittel 9"/>
          <p:cNvSpPr>
            <a:spLocks noGrp="1"/>
          </p:cNvSpPr>
          <p:nvPr>
            <p:ph type="title"/>
          </p:nvPr>
        </p:nvSpPr>
        <p:spPr/>
        <p:txBody>
          <a:bodyPr/>
          <a:lstStyle/>
          <a:p>
            <a:r>
              <a:rPr lang="en-US" dirty="0" err="1"/>
              <a:t>Dynamisk</a:t>
            </a:r>
            <a:r>
              <a:rPr lang="en-US" dirty="0"/>
              <a:t> testing</a:t>
            </a:r>
          </a:p>
        </p:txBody>
      </p:sp>
    </p:spTree>
    <p:extLst>
      <p:ext uri="{BB962C8B-B14F-4D97-AF65-F5344CB8AC3E}">
        <p14:creationId xmlns:p14="http://schemas.microsoft.com/office/powerpoint/2010/main" val="420003933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5CE045-340E-4285-BB7D-E782E00A0614}" type="datetime1">
              <a:rPr lang="en-GB" smtClean="0">
                <a:solidFill>
                  <a:srgbClr val="494A4B"/>
                </a:solidFill>
                <a:latin typeface="Arial"/>
              </a:rPr>
              <a:pPr/>
              <a:t>14/08/2018</a:t>
            </a:fld>
            <a:endParaRPr lang="en-GB" dirty="0">
              <a:solidFill>
                <a:srgbClr val="494A4B"/>
              </a:solidFill>
              <a:latin typeface="Arial"/>
            </a:endParaRPr>
          </a:p>
        </p:txBody>
      </p:sp>
      <p:sp>
        <p:nvSpPr>
          <p:cNvPr id="5" name="Content Placeholder 1"/>
          <p:cNvSpPr txBox="1">
            <a:spLocks/>
          </p:cNvSpPr>
          <p:nvPr/>
        </p:nvSpPr>
        <p:spPr>
          <a:xfrm>
            <a:off x="173441" y="2203561"/>
            <a:ext cx="3974880" cy="4678456"/>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000" b="1" dirty="0">
                <a:latin typeface="+mn-lt"/>
              </a:rPr>
              <a:t>BLACK BOX</a:t>
            </a:r>
          </a:p>
          <a:p>
            <a:pPr>
              <a:buFont typeface="Arial" pitchFamily="34" charset="0"/>
              <a:buNone/>
              <a:defRPr/>
            </a:pPr>
            <a:r>
              <a:rPr lang="nb-NO" sz="2000" b="1" dirty="0">
                <a:latin typeface="+mn-lt"/>
              </a:rPr>
              <a:t>Spesifiserings-/</a:t>
            </a:r>
            <a:r>
              <a:rPr lang="nb-NO" sz="2000" b="1" dirty="0" err="1">
                <a:latin typeface="+mn-lt"/>
              </a:rPr>
              <a:t>Erfaringsbasert</a:t>
            </a:r>
            <a:endParaRPr lang="nb-NO" sz="2000" b="1" dirty="0">
              <a:latin typeface="+mn-lt"/>
            </a:endParaRPr>
          </a:p>
          <a:p>
            <a:pPr>
              <a:defRPr/>
            </a:pPr>
            <a:r>
              <a:rPr lang="nb-NO" dirty="0" err="1">
                <a:latin typeface="+mn-lt"/>
              </a:rPr>
              <a:t>Equivalence</a:t>
            </a:r>
            <a:r>
              <a:rPr lang="nb-NO" dirty="0">
                <a:latin typeface="+mn-lt"/>
              </a:rPr>
              <a:t> </a:t>
            </a:r>
            <a:r>
              <a:rPr lang="nb-NO" dirty="0" err="1">
                <a:latin typeface="+mn-lt"/>
              </a:rPr>
              <a:t>partitioning</a:t>
            </a:r>
            <a:endParaRPr lang="nb-NO" dirty="0">
              <a:latin typeface="+mn-lt"/>
            </a:endParaRPr>
          </a:p>
          <a:p>
            <a:pPr>
              <a:defRPr/>
            </a:pPr>
            <a:r>
              <a:rPr lang="nb-NO" dirty="0" err="1">
                <a:solidFill>
                  <a:srgbClr val="DBD9D8">
                    <a:lumMod val="50000"/>
                  </a:srgbClr>
                </a:solidFill>
                <a:latin typeface="+mn-lt"/>
              </a:rPr>
              <a:t>Boundary</a:t>
            </a:r>
            <a:r>
              <a:rPr lang="nb-NO" dirty="0">
                <a:solidFill>
                  <a:srgbClr val="DBD9D8">
                    <a:lumMod val="50000"/>
                  </a:srgbClr>
                </a:solidFill>
                <a:latin typeface="+mn-lt"/>
              </a:rPr>
              <a:t> Value Analysis</a:t>
            </a:r>
          </a:p>
          <a:p>
            <a:pPr>
              <a:defRPr/>
            </a:pPr>
            <a:r>
              <a:rPr lang="nb-NO" dirty="0">
                <a:solidFill>
                  <a:srgbClr val="DBD9D8">
                    <a:lumMod val="50000"/>
                  </a:srgbClr>
                </a:solidFill>
                <a:latin typeface="+mn-lt"/>
              </a:rPr>
              <a:t>State </a:t>
            </a:r>
            <a:r>
              <a:rPr lang="nb-NO" dirty="0" err="1">
                <a:solidFill>
                  <a:srgbClr val="DBD9D8">
                    <a:lumMod val="50000"/>
                  </a:srgbClr>
                </a:solidFill>
                <a:latin typeface="+mn-lt"/>
              </a:rPr>
              <a:t>transition</a:t>
            </a:r>
            <a:r>
              <a:rPr lang="nb-NO" dirty="0">
                <a:solidFill>
                  <a:srgbClr val="DBD9D8">
                    <a:lumMod val="50000"/>
                  </a:srgbClr>
                </a:solidFill>
                <a:latin typeface="+mn-lt"/>
              </a:rPr>
              <a:t> testing</a:t>
            </a:r>
          </a:p>
          <a:p>
            <a:pPr>
              <a:defRPr/>
            </a:pPr>
            <a:r>
              <a:rPr lang="nb-NO" dirty="0" err="1">
                <a:solidFill>
                  <a:srgbClr val="DBD9D8">
                    <a:lumMod val="50000"/>
                  </a:srgbClr>
                </a:solidFill>
                <a:latin typeface="+mn-lt"/>
              </a:rPr>
              <a:t>Desision</a:t>
            </a:r>
            <a:r>
              <a:rPr lang="nb-NO" dirty="0">
                <a:solidFill>
                  <a:srgbClr val="DBD9D8">
                    <a:lumMod val="50000"/>
                  </a:srgbClr>
                </a:solidFill>
                <a:latin typeface="+mn-lt"/>
              </a:rPr>
              <a:t> </a:t>
            </a:r>
            <a:r>
              <a:rPr lang="nb-NO" dirty="0" err="1">
                <a:solidFill>
                  <a:srgbClr val="DBD9D8">
                    <a:lumMod val="50000"/>
                  </a:srgbClr>
                </a:solidFill>
                <a:latin typeface="+mn-lt"/>
              </a:rPr>
              <a:t>tables</a:t>
            </a:r>
            <a:endParaRPr lang="nb-NO" dirty="0">
              <a:solidFill>
                <a:srgbClr val="DBD9D8">
                  <a:lumMod val="50000"/>
                </a:srgbClr>
              </a:solidFill>
              <a:latin typeface="+mn-lt"/>
            </a:endParaRPr>
          </a:p>
          <a:p>
            <a:pPr>
              <a:defRPr/>
            </a:pPr>
            <a:r>
              <a:rPr lang="nb-NO" dirty="0" err="1">
                <a:solidFill>
                  <a:srgbClr val="DBD9D8">
                    <a:lumMod val="50000"/>
                  </a:srgbClr>
                </a:solidFill>
                <a:latin typeface="+mn-lt"/>
              </a:rPr>
              <a:t>Use</a:t>
            </a:r>
            <a:r>
              <a:rPr lang="nb-NO" dirty="0">
                <a:solidFill>
                  <a:srgbClr val="DBD9D8">
                    <a:lumMod val="50000"/>
                  </a:srgbClr>
                </a:solidFill>
                <a:latin typeface="+mn-lt"/>
              </a:rPr>
              <a:t> case</a:t>
            </a:r>
          </a:p>
          <a:p>
            <a:pPr>
              <a:defRPr/>
            </a:pPr>
            <a:r>
              <a:rPr lang="nb-NO" dirty="0" err="1">
                <a:solidFill>
                  <a:srgbClr val="DBD9D8">
                    <a:lumMod val="50000"/>
                  </a:srgbClr>
                </a:solidFill>
                <a:latin typeface="+mn-lt"/>
              </a:rPr>
              <a:t>Error</a:t>
            </a:r>
            <a:r>
              <a:rPr lang="nb-NO" dirty="0">
                <a:solidFill>
                  <a:srgbClr val="DBD9D8">
                    <a:lumMod val="50000"/>
                  </a:srgbClr>
                </a:solidFill>
                <a:latin typeface="+mn-lt"/>
              </a:rPr>
              <a:t> </a:t>
            </a:r>
            <a:r>
              <a:rPr lang="nb-NO" dirty="0" err="1">
                <a:solidFill>
                  <a:srgbClr val="DBD9D8">
                    <a:lumMod val="50000"/>
                  </a:srgbClr>
                </a:solidFill>
                <a:latin typeface="+mn-lt"/>
              </a:rPr>
              <a:t>guessing</a:t>
            </a:r>
            <a:endParaRPr lang="nb-NO" dirty="0">
              <a:solidFill>
                <a:srgbClr val="DBD9D8">
                  <a:lumMod val="50000"/>
                </a:srgbClr>
              </a:solidFill>
              <a:latin typeface="+mn-lt"/>
            </a:endParaRPr>
          </a:p>
          <a:p>
            <a:pPr>
              <a:defRPr/>
            </a:pPr>
            <a:r>
              <a:rPr lang="nb-NO" dirty="0" err="1">
                <a:solidFill>
                  <a:srgbClr val="DBD9D8">
                    <a:lumMod val="50000"/>
                  </a:srgbClr>
                </a:solidFill>
                <a:latin typeface="+mn-lt"/>
              </a:rPr>
              <a:t>Exploratory</a:t>
            </a:r>
            <a:r>
              <a:rPr lang="nb-NO" dirty="0">
                <a:solidFill>
                  <a:srgbClr val="DBD9D8">
                    <a:lumMod val="50000"/>
                  </a:srgbClr>
                </a:solidFill>
                <a:latin typeface="+mn-lt"/>
              </a:rPr>
              <a:t> testing</a:t>
            </a:r>
          </a:p>
          <a:p>
            <a:pPr>
              <a:defRPr/>
            </a:pPr>
            <a:endParaRPr lang="nb-NO" sz="2000" dirty="0">
              <a:solidFill>
                <a:srgbClr val="DBD9D8">
                  <a:lumMod val="50000"/>
                </a:srgbClr>
              </a:solidFill>
            </a:endParaRPr>
          </a:p>
          <a:p>
            <a:pPr marL="0" indent="0">
              <a:buNone/>
              <a:defRPr/>
            </a:pPr>
            <a:endParaRPr lang="nb-NO" sz="2000" dirty="0">
              <a:solidFill>
                <a:srgbClr val="DBD9D8">
                  <a:lumMod val="50000"/>
                </a:srgbClr>
              </a:solidFill>
            </a:endParaRPr>
          </a:p>
          <a:p>
            <a:pPr>
              <a:defRPr/>
            </a:pPr>
            <a:endParaRPr lang="nb-NO" dirty="0"/>
          </a:p>
          <a:p>
            <a:pPr>
              <a:defRPr/>
            </a:pPr>
            <a:endParaRPr lang="nb-NO" dirty="0"/>
          </a:p>
        </p:txBody>
      </p:sp>
      <p:sp>
        <p:nvSpPr>
          <p:cNvPr id="6" name="Content Placeholder 2"/>
          <p:cNvSpPr txBox="1">
            <a:spLocks/>
          </p:cNvSpPr>
          <p:nvPr/>
        </p:nvSpPr>
        <p:spPr>
          <a:xfrm>
            <a:off x="4932040" y="2199877"/>
            <a:ext cx="3888432" cy="496855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000" b="1" dirty="0">
                <a:latin typeface="+mn-lt"/>
              </a:rPr>
              <a:t>WHITE BOX</a:t>
            </a:r>
          </a:p>
          <a:p>
            <a:pPr>
              <a:buFont typeface="Arial" pitchFamily="34" charset="0"/>
              <a:buNone/>
              <a:defRPr/>
            </a:pPr>
            <a:r>
              <a:rPr lang="nb-NO" sz="2000" b="1" dirty="0">
                <a:latin typeface="+mn-lt"/>
              </a:rPr>
              <a:t>Strukturbasert</a:t>
            </a:r>
          </a:p>
          <a:p>
            <a:pPr>
              <a:defRPr/>
            </a:pPr>
            <a:r>
              <a:rPr lang="nb-NO" sz="2000" dirty="0" err="1">
                <a:latin typeface="+mn-lt"/>
              </a:rPr>
              <a:t>Condition</a:t>
            </a:r>
            <a:r>
              <a:rPr lang="nb-NO" sz="2000" dirty="0">
                <a:latin typeface="+mn-lt"/>
              </a:rPr>
              <a:t> </a:t>
            </a:r>
            <a:r>
              <a:rPr lang="nb-NO" sz="2000" dirty="0" err="1">
                <a:latin typeface="+mn-lt"/>
              </a:rPr>
              <a:t>coverage</a:t>
            </a:r>
            <a:endParaRPr lang="nb-NO" sz="2000" dirty="0">
              <a:latin typeface="+mn-lt"/>
            </a:endParaRPr>
          </a:p>
          <a:p>
            <a:pPr>
              <a:defRPr/>
            </a:pPr>
            <a:r>
              <a:rPr lang="nb-NO" sz="2000" dirty="0">
                <a:latin typeface="+mn-lt"/>
              </a:rPr>
              <a:t>State </a:t>
            </a:r>
            <a:r>
              <a:rPr lang="nb-NO" sz="2000" dirty="0" err="1">
                <a:latin typeface="+mn-lt"/>
              </a:rPr>
              <a:t>transition</a:t>
            </a:r>
            <a:r>
              <a:rPr lang="nb-NO" sz="2000" dirty="0">
                <a:latin typeface="+mn-lt"/>
              </a:rPr>
              <a:t> </a:t>
            </a:r>
            <a:r>
              <a:rPr lang="nb-NO" sz="2000" dirty="0" err="1">
                <a:latin typeface="+mn-lt"/>
              </a:rPr>
              <a:t>coverage</a:t>
            </a:r>
            <a:endParaRPr lang="nb-NO" sz="2000" dirty="0">
              <a:latin typeface="+mn-lt"/>
            </a:endParaRPr>
          </a:p>
          <a:p>
            <a:pPr>
              <a:defRPr/>
            </a:pPr>
            <a:r>
              <a:rPr lang="nb-NO" sz="2000" dirty="0" err="1">
                <a:latin typeface="+mn-lt"/>
              </a:rPr>
              <a:t>Multible</a:t>
            </a:r>
            <a:r>
              <a:rPr lang="nb-NO" sz="2000" dirty="0">
                <a:latin typeface="+mn-lt"/>
              </a:rPr>
              <a:t> </a:t>
            </a:r>
            <a:r>
              <a:rPr lang="nb-NO" sz="2000" dirty="0" err="1">
                <a:latin typeface="+mn-lt"/>
              </a:rPr>
              <a:t>transition</a:t>
            </a:r>
            <a:r>
              <a:rPr lang="nb-NO" sz="2000" dirty="0">
                <a:latin typeface="+mn-lt"/>
              </a:rPr>
              <a:t> </a:t>
            </a:r>
            <a:r>
              <a:rPr lang="nb-NO" sz="2000" dirty="0" err="1">
                <a:latin typeface="+mn-lt"/>
              </a:rPr>
              <a:t>coverage</a:t>
            </a:r>
            <a:endParaRPr lang="nb-NO" sz="2000" dirty="0">
              <a:latin typeface="+mn-lt"/>
            </a:endParaRPr>
          </a:p>
          <a:p>
            <a:pPr>
              <a:defRPr/>
            </a:pPr>
            <a:r>
              <a:rPr lang="nb-NO" sz="2000" dirty="0">
                <a:latin typeface="+mn-lt"/>
              </a:rPr>
              <a:t>Statement </a:t>
            </a:r>
            <a:r>
              <a:rPr lang="nb-NO" sz="2000" dirty="0" err="1">
                <a:latin typeface="+mn-lt"/>
              </a:rPr>
              <a:t>coverage</a:t>
            </a:r>
            <a:endParaRPr lang="nb-NO" sz="2000" dirty="0">
              <a:latin typeface="+mn-lt"/>
            </a:endParaRPr>
          </a:p>
          <a:p>
            <a:pPr>
              <a:defRPr/>
            </a:pPr>
            <a:endParaRPr lang="nb-NO" sz="2000" dirty="0"/>
          </a:p>
        </p:txBody>
      </p:sp>
      <p:pic>
        <p:nvPicPr>
          <p:cNvPr id="7" name="Bilde 9"/>
          <p:cNvPicPr>
            <a:picLocks noChangeAspect="1"/>
          </p:cNvPicPr>
          <p:nvPr/>
        </p:nvPicPr>
        <p:blipFill>
          <a:blip r:embed="rId3"/>
          <a:stretch>
            <a:fillRect/>
          </a:stretch>
        </p:blipFill>
        <p:spPr>
          <a:xfrm>
            <a:off x="2262956" y="4956460"/>
            <a:ext cx="1588965" cy="1398289"/>
          </a:xfrm>
          <a:prstGeom prst="rect">
            <a:avLst/>
          </a:prstGeom>
        </p:spPr>
      </p:pic>
      <p:pic>
        <p:nvPicPr>
          <p:cNvPr id="8" name="Bilde 4"/>
          <p:cNvPicPr>
            <a:picLocks noChangeAspect="1"/>
          </p:cNvPicPr>
          <p:nvPr/>
        </p:nvPicPr>
        <p:blipFill>
          <a:blip r:embed="rId4"/>
          <a:stretch>
            <a:fillRect/>
          </a:stretch>
        </p:blipFill>
        <p:spPr>
          <a:xfrm>
            <a:off x="5652121" y="5009467"/>
            <a:ext cx="1656184" cy="1508775"/>
          </a:xfrm>
          <a:prstGeom prst="rect">
            <a:avLst/>
          </a:prstGeom>
        </p:spPr>
      </p:pic>
      <p:sp>
        <p:nvSpPr>
          <p:cNvPr id="9" name="Tittel 8"/>
          <p:cNvSpPr>
            <a:spLocks noGrp="1"/>
          </p:cNvSpPr>
          <p:nvPr>
            <p:ph type="title"/>
          </p:nvPr>
        </p:nvSpPr>
        <p:spPr/>
        <p:txBody>
          <a:bodyPr/>
          <a:lstStyle/>
          <a:p>
            <a:r>
              <a:rPr lang="en-US" dirty="0"/>
              <a:t>Black Box </a:t>
            </a:r>
            <a:r>
              <a:rPr lang="en-US" dirty="0" err="1"/>
              <a:t>og</a:t>
            </a:r>
            <a:r>
              <a:rPr lang="en-US" dirty="0"/>
              <a:t> White Box</a:t>
            </a:r>
          </a:p>
        </p:txBody>
      </p:sp>
    </p:spTree>
    <p:extLst>
      <p:ext uri="{BB962C8B-B14F-4D97-AF65-F5344CB8AC3E}">
        <p14:creationId xmlns:p14="http://schemas.microsoft.com/office/powerpoint/2010/main" val="86241666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bunntekst 2"/>
          <p:cNvSpPr>
            <a:spLocks noGrp="1"/>
          </p:cNvSpPr>
          <p:nvPr>
            <p:ph type="ftr" sz="quarter" idx="11"/>
          </p:nvPr>
        </p:nvSpPr>
        <p:spPr/>
        <p:txBody>
          <a:bodyPr/>
          <a:lstStyle/>
          <a:p>
            <a:endParaRPr lang="fr-FR" dirty="0"/>
          </a:p>
        </p:txBody>
      </p:sp>
      <p:sp>
        <p:nvSpPr>
          <p:cNvPr id="4" name="Plassholder for lysbildenummer 3"/>
          <p:cNvSpPr>
            <a:spLocks noGrp="1"/>
          </p:cNvSpPr>
          <p:nvPr>
            <p:ph type="sldNum" sz="quarter" idx="12"/>
          </p:nvPr>
        </p:nvSpPr>
        <p:spPr/>
        <p:txBody>
          <a:bodyPr/>
          <a:lstStyle/>
          <a:p>
            <a:fld id="{AF43E6FD-AB27-4108-A2FC-346BB5F75E3F}" type="slidenum">
              <a:rPr lang="fr-FR" smtClean="0"/>
              <a:pPr/>
              <a:t>49</a:t>
            </a:fld>
            <a:endParaRPr lang="fr-FR"/>
          </a:p>
        </p:txBody>
      </p:sp>
      <p:sp>
        <p:nvSpPr>
          <p:cNvPr id="8" name="Title 3"/>
          <p:cNvSpPr txBox="1">
            <a:spLocks/>
          </p:cNvSpPr>
          <p:nvPr/>
        </p:nvSpPr>
        <p:spPr>
          <a:xfrm>
            <a:off x="1187624" y="2564904"/>
            <a:ext cx="6624736" cy="1406252"/>
          </a:xfrm>
          <a:prstGeom prst="rect">
            <a:avLst/>
          </a:prstGeom>
        </p:spPr>
        <p:txBody>
          <a:bodyPr vert="horz" lIns="0" tIns="0" rIns="0" bIns="0" rtlCol="0" anchor="t" anchorCtr="0">
            <a:noAutofit/>
          </a:bodyPr>
          <a:lstStyle>
            <a:lvl1pPr algn="l" defTabSz="914400" rtl="0" eaLnBrk="1" latinLnBrk="0" hangingPunct="1">
              <a:spcBef>
                <a:spcPct val="0"/>
              </a:spcBef>
              <a:buNone/>
              <a:defRPr sz="4500" kern="1200">
                <a:solidFill>
                  <a:srgbClr val="00B6DE"/>
                </a:solidFill>
                <a:latin typeface="Arial Narrow" pitchFamily="34" charset="0"/>
                <a:ea typeface="+mj-ea"/>
                <a:cs typeface="+mj-cs"/>
              </a:defRPr>
            </a:lvl1pPr>
          </a:lstStyle>
          <a:p>
            <a:pPr algn="ctr">
              <a:defRPr/>
            </a:pPr>
            <a:r>
              <a:rPr lang="nb-NO" dirty="0">
                <a:solidFill>
                  <a:schemeClr val="tx1"/>
                </a:solidFill>
                <a:latin typeface="+mn-lt"/>
              </a:rPr>
              <a:t>Spesifikasjonsbaserte /      </a:t>
            </a:r>
            <a:r>
              <a:rPr lang="nb-NO" dirty="0" err="1">
                <a:solidFill>
                  <a:schemeClr val="tx1"/>
                </a:solidFill>
                <a:latin typeface="+mn-lt"/>
              </a:rPr>
              <a:t>black</a:t>
            </a:r>
            <a:r>
              <a:rPr lang="nb-NO" dirty="0">
                <a:solidFill>
                  <a:schemeClr val="tx1"/>
                </a:solidFill>
                <a:latin typeface="+mn-lt"/>
              </a:rPr>
              <a:t> </a:t>
            </a:r>
            <a:r>
              <a:rPr lang="nb-NO" dirty="0" err="1">
                <a:solidFill>
                  <a:schemeClr val="tx1"/>
                </a:solidFill>
                <a:latin typeface="+mn-lt"/>
              </a:rPr>
              <a:t>box</a:t>
            </a:r>
            <a:r>
              <a:rPr lang="nb-NO" dirty="0">
                <a:solidFill>
                  <a:schemeClr val="tx1"/>
                </a:solidFill>
                <a:latin typeface="+mn-lt"/>
              </a:rPr>
              <a:t> testteknikker</a:t>
            </a:r>
          </a:p>
        </p:txBody>
      </p:sp>
    </p:spTree>
    <p:extLst>
      <p:ext uri="{BB962C8B-B14F-4D97-AF65-F5344CB8AC3E}">
        <p14:creationId xmlns:p14="http://schemas.microsoft.com/office/powerpoint/2010/main" val="614905828"/>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44439" y="332656"/>
            <a:ext cx="8045374" cy="648072"/>
          </a:xfrm>
        </p:spPr>
        <p:txBody>
          <a:bodyPr/>
          <a:lstStyle/>
          <a:p>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endParaRPr lang="en-US" dirty="0"/>
          </a:p>
        </p:txBody>
      </p:sp>
      <p:sp>
        <p:nvSpPr>
          <p:cNvPr id="5" name="Plassholder for tekst 4"/>
          <p:cNvSpPr>
            <a:spLocks noGrp="1"/>
          </p:cNvSpPr>
          <p:nvPr>
            <p:ph sz="quarter" idx="13"/>
          </p:nvPr>
        </p:nvSpPr>
        <p:spPr/>
        <p:txBody>
          <a:bodyPr>
            <a:noAutofit/>
          </a:bodyPr>
          <a:lstStyle/>
          <a:p>
            <a:pPr marL="0" indent="0">
              <a:buNone/>
            </a:pPr>
            <a:endParaRPr lang="nb-NO" sz="2600" dirty="0"/>
          </a:p>
        </p:txBody>
      </p:sp>
      <p:sp>
        <p:nvSpPr>
          <p:cNvPr id="4" name="Plassholder for lysbildenummer 3"/>
          <p:cNvSpPr>
            <a:spLocks noGrp="1"/>
          </p:cNvSpPr>
          <p:nvPr>
            <p:ph type="sldNum" sz="quarter" idx="4"/>
          </p:nvPr>
        </p:nvSpPr>
        <p:spPr/>
        <p:txBody>
          <a:bodyPr/>
          <a:lstStyle/>
          <a:p>
            <a:fld id="{AF43E6FD-AB27-4108-A2FC-346BB5F75E3F}" type="slidenum">
              <a:rPr lang="fr-FR" smtClean="0"/>
              <a:pPr/>
              <a:t>5</a:t>
            </a:fld>
            <a:endParaRPr lang="fr-FR" dirty="0"/>
          </a:p>
        </p:txBody>
      </p:sp>
      <p:pic>
        <p:nvPicPr>
          <p:cNvPr id="6"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906745"/>
            <a:ext cx="6251022" cy="4525963"/>
          </a:xfrm>
          <a:prstGeom prst="rect">
            <a:avLst/>
          </a:prstGeom>
        </p:spPr>
      </p:pic>
      <p:sp>
        <p:nvSpPr>
          <p:cNvPr id="3" name="Rectangle 2"/>
          <p:cNvSpPr/>
          <p:nvPr/>
        </p:nvSpPr>
        <p:spPr>
          <a:xfrm>
            <a:off x="544439" y="560159"/>
            <a:ext cx="7771977" cy="430887"/>
          </a:xfrm>
          <a:prstGeom prst="rect">
            <a:avLst/>
          </a:prstGeom>
        </p:spPr>
        <p:txBody>
          <a:bodyPr wrap="square">
            <a:spAutoFit/>
          </a:bodyPr>
          <a:lstStyle/>
          <a:p>
            <a:r>
              <a:rPr lang="nb-NO" sz="2200" dirty="0"/>
              <a:t>Fra </a:t>
            </a:r>
            <a:r>
              <a:rPr lang="nb-NO" sz="2200" dirty="0" smtClean="0"/>
              <a:t>kravspesifikasjon </a:t>
            </a:r>
            <a:r>
              <a:rPr lang="nb-NO" sz="2200" dirty="0"/>
              <a:t>til endelig produkt</a:t>
            </a:r>
          </a:p>
        </p:txBody>
      </p:sp>
    </p:spTree>
    <p:extLst>
      <p:ext uri="{BB962C8B-B14F-4D97-AF65-F5344CB8AC3E}">
        <p14:creationId xmlns:p14="http://schemas.microsoft.com/office/powerpoint/2010/main" val="192113956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6" name="Rectangle 3"/>
          <p:cNvSpPr/>
          <p:nvPr/>
        </p:nvSpPr>
        <p:spPr>
          <a:xfrm>
            <a:off x="539574" y="1859406"/>
            <a:ext cx="7560840" cy="2554545"/>
          </a:xfrm>
          <a:prstGeom prst="rect">
            <a:avLst/>
          </a:prstGeom>
        </p:spPr>
        <p:txBody>
          <a:bodyPr wrap="square">
            <a:spAutoFit/>
          </a:bodyPr>
          <a:lstStyle/>
          <a:p>
            <a:pPr defTabSz="914400">
              <a:buFont typeface="Arial" pitchFamily="34" charset="0"/>
              <a:buChar char="•"/>
            </a:pPr>
            <a:r>
              <a:rPr lang="nb-NO" dirty="0">
                <a:solidFill>
                  <a:srgbClr val="063954"/>
                </a:solidFill>
                <a:latin typeface="Arial"/>
              </a:rPr>
              <a:t> </a:t>
            </a:r>
            <a:r>
              <a:rPr lang="nb-NO" sz="2000" dirty="0">
                <a:solidFill>
                  <a:srgbClr val="DBD9D8">
                    <a:lumMod val="25000"/>
                  </a:srgbClr>
                </a:solidFill>
              </a:rPr>
              <a:t>Systematisk teknikk til å redusere mengden av testcaser til et                                                                                                                            håndterbart nivå. </a:t>
            </a:r>
          </a:p>
          <a:p>
            <a:pPr defTabSz="914400">
              <a:buFont typeface="Arial" pitchFamily="34" charset="0"/>
              <a:buChar char="•"/>
            </a:pPr>
            <a:endParaRPr lang="nb-NO" sz="2000" dirty="0">
              <a:solidFill>
                <a:srgbClr val="DBD9D8">
                  <a:lumMod val="25000"/>
                </a:srgbClr>
              </a:solidFill>
            </a:endParaRPr>
          </a:p>
          <a:p>
            <a:pPr defTabSz="914400">
              <a:buFont typeface="Arial" pitchFamily="34" charset="0"/>
              <a:buChar char="•"/>
            </a:pPr>
            <a:endParaRPr lang="nb-NO" sz="2000" dirty="0">
              <a:solidFill>
                <a:srgbClr val="DBD9D8">
                  <a:lumMod val="25000"/>
                </a:srgbClr>
              </a:solidFill>
            </a:endParaRPr>
          </a:p>
          <a:p>
            <a:pPr defTabSz="914400">
              <a:buFont typeface="Arial" pitchFamily="34" charset="0"/>
              <a:buChar char="•"/>
            </a:pPr>
            <a:r>
              <a:rPr lang="nb-NO" sz="2000" dirty="0">
                <a:solidFill>
                  <a:srgbClr val="DBD9D8">
                    <a:lumMod val="25000"/>
                  </a:srgbClr>
                </a:solidFill>
              </a:rPr>
              <a:t>Påstand: Hvis en verdi fungerer innenfor et visst intervall så fungerer alle på samme måte. </a:t>
            </a:r>
          </a:p>
          <a:p>
            <a:pPr defTabSz="914400">
              <a:buFont typeface="Arial" pitchFamily="34" charset="0"/>
              <a:buChar char="•"/>
            </a:pPr>
            <a:endParaRPr lang="nb-NO" sz="2000" dirty="0">
              <a:solidFill>
                <a:srgbClr val="DBD9D8">
                  <a:lumMod val="25000"/>
                </a:srgbClr>
              </a:solidFill>
            </a:endParaRPr>
          </a:p>
          <a:p>
            <a:pPr defTabSz="914400"/>
            <a:endParaRPr lang="nb-NO" sz="2000" dirty="0">
              <a:solidFill>
                <a:srgbClr val="DBD9D8">
                  <a:lumMod val="25000"/>
                </a:srgbClr>
              </a:solidFill>
              <a:latin typeface="Arial"/>
            </a:endParaRPr>
          </a:p>
        </p:txBody>
      </p:sp>
      <p:pic>
        <p:nvPicPr>
          <p:cNvPr id="7" name="Picture 2" descr="https://encrypted-tbn1.gstatic.com/images?q=tbn:ANd9GcREfzOzRmLGxSObwtAD5Z2L4uuRPMy7_j6JOaSqz4l-MQRu5dEYzg"/>
          <p:cNvPicPr>
            <a:picLocks noChangeAspect="1" noChangeArrowheads="1"/>
          </p:cNvPicPr>
          <p:nvPr/>
        </p:nvPicPr>
        <p:blipFill>
          <a:blip r:embed="rId2" cstate="print"/>
          <a:srcRect/>
          <a:stretch>
            <a:fillRect/>
          </a:stretch>
        </p:blipFill>
        <p:spPr bwMode="auto">
          <a:xfrm>
            <a:off x="4788024" y="4075179"/>
            <a:ext cx="2736304" cy="1897033"/>
          </a:xfrm>
          <a:prstGeom prst="rect">
            <a:avLst/>
          </a:prstGeom>
          <a:noFill/>
        </p:spPr>
      </p:pic>
      <p:sp>
        <p:nvSpPr>
          <p:cNvPr id="5" name="Tittel 4"/>
          <p:cNvSpPr>
            <a:spLocks noGrp="1"/>
          </p:cNvSpPr>
          <p:nvPr>
            <p:ph type="title"/>
          </p:nvPr>
        </p:nvSpPr>
        <p:spPr/>
        <p:txBody>
          <a:bodyPr/>
          <a:lstStyle/>
          <a:p>
            <a:r>
              <a:rPr lang="nb-NO" sz="2400" dirty="0" err="1">
                <a:solidFill>
                  <a:srgbClr val="FFFFFF">
                    <a:lumMod val="50000"/>
                  </a:srgbClr>
                </a:solidFill>
              </a:rPr>
              <a:t>Equivalence</a:t>
            </a:r>
            <a:r>
              <a:rPr lang="nb-NO" sz="2400" dirty="0">
                <a:solidFill>
                  <a:srgbClr val="FFFFFF">
                    <a:lumMod val="50000"/>
                  </a:srgbClr>
                </a:solidFill>
              </a:rPr>
              <a:t> </a:t>
            </a:r>
            <a:r>
              <a:rPr lang="nb-NO" sz="2400" dirty="0" err="1">
                <a:solidFill>
                  <a:srgbClr val="FFFFFF">
                    <a:lumMod val="50000"/>
                  </a:srgbClr>
                </a:solidFill>
              </a:rPr>
              <a:t>partitioning</a:t>
            </a:r>
            <a:r>
              <a:rPr lang="nb-NO" sz="2400" dirty="0">
                <a:solidFill>
                  <a:srgbClr val="FFFFFF">
                    <a:lumMod val="50000"/>
                  </a:srgbClr>
                </a:solidFill>
              </a:rPr>
              <a:t> - Ekvivalensklasser</a:t>
            </a:r>
            <a:br>
              <a:rPr lang="nb-NO" sz="2400" dirty="0">
                <a:solidFill>
                  <a:srgbClr val="FFFFFF">
                    <a:lumMod val="50000"/>
                  </a:srgbClr>
                </a:solidFill>
              </a:rPr>
            </a:br>
            <a:endParaRPr lang="en-US" dirty="0"/>
          </a:p>
        </p:txBody>
      </p:sp>
    </p:spTree>
    <p:extLst>
      <p:ext uri="{BB962C8B-B14F-4D97-AF65-F5344CB8AC3E}">
        <p14:creationId xmlns:p14="http://schemas.microsoft.com/office/powerpoint/2010/main" val="283389896"/>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nb-NO" sz="2400" dirty="0"/>
              <a:t>4</a:t>
            </a:r>
            <a:r>
              <a:rPr kumimoji="0" lang="nb-NO" sz="3200" b="0" i="0" u="none" strike="noStrike" kern="1200" cap="none" spc="0" normalizeH="0" baseline="0" noProof="0" dirty="0">
                <a:ln>
                  <a:noFill/>
                </a:ln>
                <a:solidFill>
                  <a:srgbClr val="FFFFFF"/>
                </a:solidFill>
                <a:effectLst/>
                <a:uLnTx/>
                <a:uFillTx/>
                <a:latin typeface="Arial" pitchFamily="34" charset="0"/>
                <a:cs typeface="Arial" pitchFamily="34" charset="0"/>
              </a:rPr>
              <a:t>. </a:t>
            </a:r>
            <a:r>
              <a:rPr kumimoji="0" lang="nb-NO" sz="2400" b="0" i="0" u="none" strike="noStrike" kern="1200" cap="none" spc="0" normalizeH="0" baseline="0" noProof="0" dirty="0">
                <a:ln>
                  <a:noFill/>
                </a:ln>
                <a:solidFill>
                  <a:srgbClr val="FFFFFF"/>
                </a:solidFill>
                <a:effectLst/>
                <a:uLnTx/>
                <a:uFillTx/>
                <a:latin typeface="+mn-lt"/>
                <a:cs typeface="Arial" pitchFamily="34" charset="0"/>
              </a:rPr>
              <a:t>TESTDESIGN</a:t>
            </a: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5" name="Content Placeholder 1"/>
          <p:cNvSpPr txBox="1">
            <a:spLocks/>
          </p:cNvSpPr>
          <p:nvPr/>
        </p:nvSpPr>
        <p:spPr>
          <a:xfrm>
            <a:off x="840507" y="1662330"/>
            <a:ext cx="7416000" cy="2305848"/>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sz="2000" dirty="0">
                <a:solidFill>
                  <a:srgbClr val="DBD9D8">
                    <a:lumMod val="25000"/>
                  </a:srgbClr>
                </a:solidFill>
                <a:latin typeface="+mn-lt"/>
              </a:rPr>
              <a:t>Systemets inndata deles i intervaller</a:t>
            </a:r>
          </a:p>
          <a:p>
            <a:pPr>
              <a:defRPr/>
            </a:pPr>
            <a:r>
              <a:rPr lang="nb-NO" sz="2000" dirty="0">
                <a:solidFill>
                  <a:srgbClr val="DBD9D8">
                    <a:lumMod val="25000"/>
                  </a:srgbClr>
                </a:solidFill>
                <a:latin typeface="+mn-lt"/>
              </a:rPr>
              <a:t>En ekvivalensklasse er en datamengde der alle elementene behandles likt</a:t>
            </a:r>
          </a:p>
          <a:p>
            <a:pPr>
              <a:defRPr/>
            </a:pPr>
            <a:r>
              <a:rPr lang="nb-NO" sz="2000" dirty="0">
                <a:solidFill>
                  <a:srgbClr val="DBD9D8">
                    <a:lumMod val="25000"/>
                  </a:srgbClr>
                </a:solidFill>
                <a:latin typeface="+mn-lt"/>
              </a:rPr>
              <a:t>Ekvivalensklasser kan identifiseres fra spesifikasjonen</a:t>
            </a:r>
          </a:p>
          <a:p>
            <a:pPr lvl="1">
              <a:defRPr/>
            </a:pPr>
            <a:r>
              <a:rPr lang="nb-NO" sz="2000" dirty="0">
                <a:solidFill>
                  <a:srgbClr val="DBD9D8">
                    <a:lumMod val="25000"/>
                  </a:srgbClr>
                </a:solidFill>
                <a:latin typeface="+mn-lt"/>
              </a:rPr>
              <a:t>Tommelfingerregel - Velg data som ligger inne i ekvivalensklassen</a:t>
            </a:r>
          </a:p>
          <a:p>
            <a:pPr lvl="1">
              <a:defRPr/>
            </a:pPr>
            <a:endParaRPr lang="nb-NO" sz="2000" dirty="0"/>
          </a:p>
          <a:p>
            <a:pPr>
              <a:defRPr/>
            </a:pPr>
            <a:endParaRPr lang="nb-NO" sz="2000" dirty="0"/>
          </a:p>
        </p:txBody>
      </p:sp>
      <p:pic>
        <p:nvPicPr>
          <p:cNvPr id="6" name="Picture 3"/>
          <p:cNvPicPr>
            <a:picLocks noChangeAspect="1" noChangeArrowheads="1"/>
          </p:cNvPicPr>
          <p:nvPr/>
        </p:nvPicPr>
        <p:blipFill>
          <a:blip r:embed="rId2" cstate="print"/>
          <a:srcRect/>
          <a:stretch>
            <a:fillRect/>
          </a:stretch>
        </p:blipFill>
        <p:spPr bwMode="auto">
          <a:xfrm>
            <a:off x="1531664" y="3968178"/>
            <a:ext cx="5305425" cy="2228850"/>
          </a:xfrm>
          <a:prstGeom prst="rect">
            <a:avLst/>
          </a:prstGeom>
          <a:noFill/>
          <a:ln w="9525">
            <a:noFill/>
            <a:miter lim="800000"/>
            <a:headEnd/>
            <a:tailEnd/>
          </a:ln>
        </p:spPr>
      </p:pic>
      <p:sp>
        <p:nvSpPr>
          <p:cNvPr id="7" name="Tittel 6"/>
          <p:cNvSpPr>
            <a:spLocks noGrp="1"/>
          </p:cNvSpPr>
          <p:nvPr>
            <p:ph type="title"/>
          </p:nvPr>
        </p:nvSpPr>
        <p:spPr/>
        <p:txBody>
          <a:bodyPr/>
          <a:lstStyle/>
          <a:p>
            <a:r>
              <a:rPr lang="nb-NO" sz="2400" dirty="0">
                <a:solidFill>
                  <a:srgbClr val="DBD9D8">
                    <a:lumMod val="25000"/>
                  </a:srgbClr>
                </a:solidFill>
              </a:rPr>
              <a:t>Hvordan definere en ekvivalensklasse?</a:t>
            </a:r>
            <a:br>
              <a:rPr lang="nb-NO" sz="2400" dirty="0">
                <a:solidFill>
                  <a:srgbClr val="DBD9D8">
                    <a:lumMod val="25000"/>
                  </a:srgbClr>
                </a:solidFill>
              </a:rPr>
            </a:br>
            <a:endParaRPr lang="en-US" dirty="0"/>
          </a:p>
        </p:txBody>
      </p:sp>
    </p:spTree>
    <p:extLst>
      <p:ext uri="{BB962C8B-B14F-4D97-AF65-F5344CB8AC3E}">
        <p14:creationId xmlns:p14="http://schemas.microsoft.com/office/powerpoint/2010/main" val="2723173927"/>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5" name="Content Placeholder 2"/>
          <p:cNvSpPr txBox="1">
            <a:spLocks/>
          </p:cNvSpPr>
          <p:nvPr/>
        </p:nvSpPr>
        <p:spPr>
          <a:xfrm>
            <a:off x="544439" y="1719904"/>
            <a:ext cx="3963616"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a:spcBef>
                <a:spcPts val="1300"/>
              </a:spcBef>
              <a:buFont typeface="Arial" pitchFamily="34" charset="0"/>
              <a:buChar char="•"/>
              <a:defRPr/>
            </a:pPr>
            <a:r>
              <a:rPr lang="nb-NO" sz="2000" dirty="0">
                <a:solidFill>
                  <a:srgbClr val="DBD9D8">
                    <a:lumMod val="25000"/>
                  </a:srgbClr>
                </a:solidFill>
                <a:latin typeface="+mn-lt"/>
              </a:rPr>
              <a:t>Vi designer tester til å teste/validere verdiene på grenser som er satt i systemet. </a:t>
            </a:r>
          </a:p>
          <a:p>
            <a:pPr>
              <a:defRPr/>
            </a:pPr>
            <a:r>
              <a:rPr lang="nb-NO" sz="2000" dirty="0">
                <a:solidFill>
                  <a:srgbClr val="DBD9D8">
                    <a:lumMod val="25000"/>
                  </a:srgbClr>
                </a:solidFill>
                <a:latin typeface="+mn-lt"/>
              </a:rPr>
              <a:t>Rundt grenseverdiene er det veldig mange feil/</a:t>
            </a:r>
            <a:r>
              <a:rPr lang="nb-NO" sz="2000" dirty="0" err="1">
                <a:solidFill>
                  <a:srgbClr val="DBD9D8">
                    <a:lumMod val="25000"/>
                  </a:srgbClr>
                </a:solidFill>
                <a:latin typeface="+mn-lt"/>
              </a:rPr>
              <a:t>defects</a:t>
            </a:r>
            <a:r>
              <a:rPr lang="nb-NO" sz="2000" dirty="0">
                <a:solidFill>
                  <a:srgbClr val="DBD9D8">
                    <a:lumMod val="25000"/>
                  </a:srgbClr>
                </a:solidFill>
                <a:latin typeface="+mn-lt"/>
              </a:rPr>
              <a:t> som ”gjemmer seg”</a:t>
            </a:r>
          </a:p>
          <a:p>
            <a:pPr>
              <a:defRPr/>
            </a:pPr>
            <a:r>
              <a:rPr lang="nb-NO" sz="2000" dirty="0">
                <a:solidFill>
                  <a:srgbClr val="DBD9D8">
                    <a:lumMod val="25000"/>
                  </a:srgbClr>
                </a:solidFill>
                <a:latin typeface="+mn-lt"/>
              </a:rPr>
              <a:t>Feil på grenseverdiene kan skyldes misforståelse av krav.</a:t>
            </a:r>
          </a:p>
        </p:txBody>
      </p:sp>
      <p:pic>
        <p:nvPicPr>
          <p:cNvPr id="8" name="Bilde 7"/>
          <p:cNvPicPr>
            <a:picLocks noChangeAspect="1"/>
          </p:cNvPicPr>
          <p:nvPr/>
        </p:nvPicPr>
        <p:blipFill>
          <a:blip r:embed="rId2"/>
          <a:stretch>
            <a:fillRect/>
          </a:stretch>
        </p:blipFill>
        <p:spPr>
          <a:xfrm>
            <a:off x="5076056" y="1724060"/>
            <a:ext cx="3128511" cy="3231649"/>
          </a:xfrm>
          <a:prstGeom prst="rect">
            <a:avLst/>
          </a:prstGeom>
        </p:spPr>
      </p:pic>
      <p:sp>
        <p:nvSpPr>
          <p:cNvPr id="6" name="Tittel 5"/>
          <p:cNvSpPr>
            <a:spLocks noGrp="1"/>
          </p:cNvSpPr>
          <p:nvPr>
            <p:ph type="title"/>
          </p:nvPr>
        </p:nvSpPr>
        <p:spPr/>
        <p:txBody>
          <a:bodyPr/>
          <a:lstStyle/>
          <a:p>
            <a:r>
              <a:rPr lang="nb-NO" sz="2400" dirty="0" err="1">
                <a:solidFill>
                  <a:srgbClr val="DBD9D8">
                    <a:lumMod val="25000"/>
                  </a:srgbClr>
                </a:solidFill>
              </a:rPr>
              <a:t>Boundary</a:t>
            </a:r>
            <a:r>
              <a:rPr lang="nb-NO" sz="2400" dirty="0">
                <a:solidFill>
                  <a:srgbClr val="DBD9D8">
                    <a:lumMod val="25000"/>
                  </a:srgbClr>
                </a:solidFill>
              </a:rPr>
              <a:t> </a:t>
            </a:r>
            <a:r>
              <a:rPr lang="nb-NO" sz="2400" dirty="0" err="1">
                <a:solidFill>
                  <a:srgbClr val="DBD9D8">
                    <a:lumMod val="25000"/>
                  </a:srgbClr>
                </a:solidFill>
              </a:rPr>
              <a:t>value</a:t>
            </a:r>
            <a:r>
              <a:rPr lang="nb-NO" sz="2400" dirty="0">
                <a:solidFill>
                  <a:srgbClr val="DBD9D8">
                    <a:lumMod val="25000"/>
                  </a:srgbClr>
                </a:solidFill>
              </a:rPr>
              <a:t> </a:t>
            </a:r>
            <a:r>
              <a:rPr lang="nb-NO" sz="2400" dirty="0" err="1">
                <a:solidFill>
                  <a:srgbClr val="DBD9D8">
                    <a:lumMod val="25000"/>
                  </a:srgbClr>
                </a:solidFill>
              </a:rPr>
              <a:t>analysis</a:t>
            </a:r>
            <a:r>
              <a:rPr lang="nb-NO" sz="2400" dirty="0">
                <a:solidFill>
                  <a:srgbClr val="DBD9D8">
                    <a:lumMod val="25000"/>
                  </a:srgbClr>
                </a:solidFill>
              </a:rPr>
              <a:t> - Grenseverdianalyse</a:t>
            </a:r>
            <a:br>
              <a:rPr lang="nb-NO" sz="2400" dirty="0">
                <a:solidFill>
                  <a:srgbClr val="DBD9D8">
                    <a:lumMod val="25000"/>
                  </a:srgbClr>
                </a:solidFill>
              </a:rPr>
            </a:br>
            <a:endParaRPr lang="en-US" dirty="0"/>
          </a:p>
        </p:txBody>
      </p:sp>
    </p:spTree>
    <p:extLst>
      <p:ext uri="{BB962C8B-B14F-4D97-AF65-F5344CB8AC3E}">
        <p14:creationId xmlns:p14="http://schemas.microsoft.com/office/powerpoint/2010/main" val="3108315592"/>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Rectangle 2"/>
          <p:cNvSpPr txBox="1">
            <a:spLocks noChangeArrowheads="1"/>
          </p:cNvSpPr>
          <p:nvPr/>
        </p:nvSpPr>
        <p:spPr>
          <a:xfrm>
            <a:off x="1619672" y="1772816"/>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defRPr/>
            </a:pPr>
            <a:endParaRPr lang="nb-NO" sz="3200" dirty="0">
              <a:solidFill>
                <a:srgbClr val="DBD9D8">
                  <a:lumMod val="25000"/>
                </a:srgbClr>
              </a:solidFill>
              <a:latin typeface="+mn-lt"/>
            </a:endParaRPr>
          </a:p>
        </p:txBody>
      </p:sp>
      <p:sp>
        <p:nvSpPr>
          <p:cNvPr id="5" name="Rectangle 3"/>
          <p:cNvSpPr txBox="1">
            <a:spLocks noChangeArrowheads="1"/>
          </p:cNvSpPr>
          <p:nvPr/>
        </p:nvSpPr>
        <p:spPr>
          <a:xfrm>
            <a:off x="593740" y="1474025"/>
            <a:ext cx="7416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defRPr/>
            </a:pPr>
            <a:r>
              <a:rPr lang="nb-NO" sz="2000" dirty="0">
                <a:latin typeface="+mn-lt"/>
              </a:rPr>
              <a:t>Gyldige grenseverdier er grenseverdier på grensen til ekvivalensklasser med gyldige verdier.</a:t>
            </a:r>
          </a:p>
          <a:p>
            <a:pPr>
              <a:lnSpc>
                <a:spcPct val="90000"/>
              </a:lnSpc>
              <a:defRPr/>
            </a:pPr>
            <a:r>
              <a:rPr lang="nb-NO" sz="2000" dirty="0">
                <a:latin typeface="+mn-lt"/>
              </a:rPr>
              <a:t>Ugyldige grenseverdier er grenseverdier på grensen til ekvivalensklasser med ugyldige verdier.</a:t>
            </a:r>
          </a:p>
          <a:p>
            <a:pPr>
              <a:lnSpc>
                <a:spcPct val="90000"/>
              </a:lnSpc>
              <a:defRPr/>
            </a:pPr>
            <a:endParaRPr lang="nb-NO" sz="2000" dirty="0"/>
          </a:p>
          <a:p>
            <a:pPr marL="0" indent="0">
              <a:lnSpc>
                <a:spcPct val="90000"/>
              </a:lnSpc>
              <a:buNone/>
              <a:defRPr/>
            </a:pPr>
            <a:r>
              <a:rPr lang="nb-NO" sz="2000" b="1" dirty="0">
                <a:latin typeface="+mn-lt"/>
              </a:rPr>
              <a:t>Eksempel </a:t>
            </a:r>
          </a:p>
          <a:p>
            <a:pPr>
              <a:lnSpc>
                <a:spcPct val="90000"/>
              </a:lnSpc>
              <a:defRPr/>
            </a:pPr>
            <a:r>
              <a:rPr lang="nb-NO" sz="2000" dirty="0">
                <a:latin typeface="+mn-lt"/>
              </a:rPr>
              <a:t>	Gyldig område [1 ... 100]</a:t>
            </a:r>
          </a:p>
          <a:p>
            <a:pPr>
              <a:lnSpc>
                <a:spcPct val="90000"/>
              </a:lnSpc>
              <a:defRPr/>
            </a:pPr>
            <a:r>
              <a:rPr lang="nb-NO" sz="2000" dirty="0">
                <a:latin typeface="+mn-lt"/>
              </a:rPr>
              <a:t>	Gyldige verdier = 1, 2……. 99, 100</a:t>
            </a:r>
          </a:p>
          <a:p>
            <a:pPr>
              <a:lnSpc>
                <a:spcPct val="90000"/>
              </a:lnSpc>
              <a:defRPr/>
            </a:pPr>
            <a:r>
              <a:rPr lang="nb-NO" sz="2000" dirty="0">
                <a:latin typeface="+mn-lt"/>
              </a:rPr>
              <a:t>	Ugyldige verdier = 0 og 101 </a:t>
            </a:r>
            <a:r>
              <a:rPr lang="nb-NO" sz="2000" dirty="0" err="1">
                <a:latin typeface="+mn-lt"/>
              </a:rPr>
              <a:t>f.eks</a:t>
            </a:r>
            <a:endParaRPr lang="nb-NO" sz="2000" dirty="0">
              <a:latin typeface="+mn-lt"/>
            </a:endParaRPr>
          </a:p>
        </p:txBody>
      </p:sp>
      <p:sp>
        <p:nvSpPr>
          <p:cNvPr id="6" name="Text Box 4"/>
          <p:cNvSpPr txBox="1">
            <a:spLocks noChangeArrowheads="1"/>
          </p:cNvSpPr>
          <p:nvPr/>
        </p:nvSpPr>
        <p:spPr bwMode="auto">
          <a:xfrm>
            <a:off x="5940152" y="4537180"/>
            <a:ext cx="2057400" cy="1477328"/>
          </a:xfrm>
          <a:prstGeom prst="rect">
            <a:avLst/>
          </a:prstGeom>
          <a:noFill/>
          <a:ln w="12700">
            <a:solidFill>
              <a:srgbClr val="063954"/>
            </a:solidFill>
            <a:miter lim="800000"/>
            <a:headEnd/>
            <a:tailEnd/>
          </a:ln>
          <a:effectLst/>
        </p:spPr>
        <p:txBody>
          <a:bodyPr>
            <a:spAutoFit/>
          </a:bodyPr>
          <a:lstStyle/>
          <a:p>
            <a:pPr algn="ctr" defTabSz="914400">
              <a:defRPr/>
            </a:pPr>
            <a:r>
              <a:rPr lang="nb-NO" kern="0" dirty="0">
                <a:solidFill>
                  <a:srgbClr val="063954"/>
                </a:solidFill>
              </a:rPr>
              <a:t>2 og 99 er mindre viktige å teste! (samme ekvivalensklasse som 1 og 100)</a:t>
            </a:r>
          </a:p>
        </p:txBody>
      </p:sp>
      <p:sp>
        <p:nvSpPr>
          <p:cNvPr id="7" name="Tittel 6"/>
          <p:cNvSpPr>
            <a:spLocks noGrp="1"/>
          </p:cNvSpPr>
          <p:nvPr>
            <p:ph type="title"/>
          </p:nvPr>
        </p:nvSpPr>
        <p:spPr/>
        <p:txBody>
          <a:bodyPr/>
          <a:lstStyle/>
          <a:p>
            <a:r>
              <a:rPr lang="nb-NO" sz="2400" dirty="0">
                <a:solidFill>
                  <a:srgbClr val="DBD9D8">
                    <a:lumMod val="25000"/>
                  </a:srgbClr>
                </a:solidFill>
              </a:rPr>
              <a:t>Gyldige og ugyldige grenser</a:t>
            </a:r>
            <a:br>
              <a:rPr lang="nb-NO" sz="2400" dirty="0">
                <a:solidFill>
                  <a:srgbClr val="DBD9D8">
                    <a:lumMod val="25000"/>
                  </a:srgbClr>
                </a:solidFill>
              </a:rPr>
            </a:br>
            <a:endParaRPr lang="en-US" dirty="0"/>
          </a:p>
        </p:txBody>
      </p:sp>
    </p:spTree>
    <p:extLst>
      <p:ext uri="{BB962C8B-B14F-4D97-AF65-F5344CB8AC3E}">
        <p14:creationId xmlns:p14="http://schemas.microsoft.com/office/powerpoint/2010/main" val="124310321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Rectangle 8"/>
          <p:cNvSpPr>
            <a:spLocks noChangeArrowheads="1"/>
          </p:cNvSpPr>
          <p:nvPr/>
        </p:nvSpPr>
        <p:spPr bwMode="auto">
          <a:xfrm>
            <a:off x="1022077" y="1412776"/>
            <a:ext cx="6324600" cy="1371600"/>
          </a:xfrm>
          <a:prstGeom prst="rect">
            <a:avLst/>
          </a:prstGeom>
          <a:noFill/>
          <a:ln w="12700">
            <a:noFill/>
            <a:miter lim="800000"/>
            <a:headEnd/>
            <a:tailEnd/>
          </a:ln>
          <a:effectLst/>
        </p:spPr>
        <p:txBody>
          <a:bodyPr lIns="90488" tIns="71438" rIns="90488" bIns="71438" anchor="ctr"/>
          <a:lstStyle/>
          <a:p>
            <a:pPr algn="ctr" defTabSz="762000"/>
            <a:endParaRPr lang="nb-NO" sz="3200" b="1" dirty="0">
              <a:solidFill>
                <a:srgbClr val="FFFFFF">
                  <a:lumMod val="50000"/>
                </a:srgbClr>
              </a:solidFill>
            </a:endParaRPr>
          </a:p>
        </p:txBody>
      </p:sp>
      <p:sp>
        <p:nvSpPr>
          <p:cNvPr id="5" name="Rectangle 9"/>
          <p:cNvSpPr>
            <a:spLocks noChangeArrowheads="1"/>
          </p:cNvSpPr>
          <p:nvPr/>
        </p:nvSpPr>
        <p:spPr bwMode="auto">
          <a:xfrm>
            <a:off x="490852" y="1732436"/>
            <a:ext cx="7839075" cy="4267200"/>
          </a:xfrm>
          <a:prstGeom prst="rect">
            <a:avLst/>
          </a:prstGeom>
          <a:noFill/>
          <a:ln w="12700">
            <a:noFill/>
            <a:miter lim="800000"/>
            <a:headEnd/>
            <a:tailEnd/>
          </a:ln>
          <a:effectLst/>
        </p:spPr>
        <p:txBody>
          <a:bodyPr lIns="90488" tIns="44450" rIns="90488" bIns="44450"/>
          <a:lstStyle/>
          <a:p>
            <a:pPr marL="342900" indent="-342900" defTabSz="762000">
              <a:spcBef>
                <a:spcPct val="20000"/>
              </a:spcBef>
            </a:pPr>
            <a:r>
              <a:rPr lang="nb-NO" sz="2000" u="sng" dirty="0">
                <a:solidFill>
                  <a:srgbClr val="DBD9D8">
                    <a:lumMod val="25000"/>
                  </a:srgbClr>
                </a:solidFill>
              </a:rPr>
              <a:t>Numeriske data på grenser</a:t>
            </a:r>
            <a:r>
              <a:rPr lang="nb-NO" sz="2000" dirty="0">
                <a:solidFill>
                  <a:srgbClr val="DBD9D8">
                    <a:lumMod val="25000"/>
                  </a:srgbClr>
                </a:solidFill>
              </a:rPr>
              <a:t>:   </a:t>
            </a:r>
          </a:p>
          <a:p>
            <a:pPr marL="342900" indent="-342900" defTabSz="762000">
              <a:spcBef>
                <a:spcPct val="20000"/>
              </a:spcBef>
            </a:pPr>
            <a:r>
              <a:rPr lang="nb-NO" sz="2000" dirty="0">
                <a:solidFill>
                  <a:srgbClr val="DBD9D8">
                    <a:lumMod val="25000"/>
                  </a:srgbClr>
                </a:solidFill>
              </a:rPr>
              <a:t>	(1) Gyldig, ugyldig min</a:t>
            </a:r>
          </a:p>
          <a:p>
            <a:pPr marL="342900" indent="-342900" defTabSz="762000">
              <a:spcBef>
                <a:spcPct val="20000"/>
              </a:spcBef>
            </a:pPr>
            <a:r>
              <a:rPr lang="nb-NO" sz="2000" dirty="0">
                <a:solidFill>
                  <a:srgbClr val="DBD9D8">
                    <a:lumMod val="25000"/>
                  </a:srgbClr>
                </a:solidFill>
              </a:rPr>
              <a:t>	(2) Gyldig, ugyldig </a:t>
            </a:r>
            <a:r>
              <a:rPr lang="nb-NO" sz="2000" dirty="0" err="1">
                <a:solidFill>
                  <a:srgbClr val="DBD9D8">
                    <a:lumMod val="25000"/>
                  </a:srgbClr>
                </a:solidFill>
              </a:rPr>
              <a:t>max</a:t>
            </a:r>
            <a:endParaRPr lang="nb-NO" sz="2000" dirty="0">
              <a:solidFill>
                <a:srgbClr val="DBD9D8">
                  <a:lumMod val="25000"/>
                </a:srgbClr>
              </a:solidFill>
            </a:endParaRPr>
          </a:p>
          <a:p>
            <a:pPr marL="342900" indent="-342900" defTabSz="762000">
              <a:spcBef>
                <a:spcPct val="20000"/>
              </a:spcBef>
            </a:pPr>
            <a:r>
              <a:rPr lang="nb-NO" sz="2000" dirty="0">
                <a:solidFill>
                  <a:srgbClr val="DBD9D8">
                    <a:lumMod val="25000"/>
                  </a:srgbClr>
                </a:solidFill>
                <a:latin typeface="Helvetica" pitchFamily="1" charset="0"/>
              </a:rPr>
              <a:t>	</a:t>
            </a:r>
          </a:p>
          <a:p>
            <a:pPr marL="342900" indent="-342900" defTabSz="762000">
              <a:spcBef>
                <a:spcPct val="20000"/>
              </a:spcBef>
            </a:pPr>
            <a:endParaRPr lang="nb-NO" b="1" dirty="0">
              <a:solidFill>
                <a:srgbClr val="063DE8"/>
              </a:solidFill>
              <a:latin typeface="Helvetica" pitchFamily="1" charset="0"/>
            </a:endParaRPr>
          </a:p>
          <a:p>
            <a:pPr marL="342900" indent="-342900" defTabSz="762000">
              <a:spcBef>
                <a:spcPct val="20000"/>
              </a:spcBef>
            </a:pPr>
            <a:endParaRPr lang="nb-NO" b="1" dirty="0">
              <a:solidFill>
                <a:srgbClr val="063DE8"/>
              </a:solidFill>
              <a:latin typeface="Helvetica" pitchFamily="1" charset="0"/>
            </a:endParaRPr>
          </a:p>
        </p:txBody>
      </p:sp>
      <p:pic>
        <p:nvPicPr>
          <p:cNvPr id="7" name="Picture 3"/>
          <p:cNvPicPr>
            <a:picLocks noChangeAspect="1" noChangeArrowheads="1"/>
          </p:cNvPicPr>
          <p:nvPr/>
        </p:nvPicPr>
        <p:blipFill>
          <a:blip r:embed="rId2" cstate="print"/>
          <a:srcRect/>
          <a:stretch>
            <a:fillRect/>
          </a:stretch>
        </p:blipFill>
        <p:spPr bwMode="auto">
          <a:xfrm>
            <a:off x="1757676" y="3277581"/>
            <a:ext cx="5305425" cy="2228850"/>
          </a:xfrm>
          <a:prstGeom prst="rect">
            <a:avLst/>
          </a:prstGeom>
          <a:noFill/>
          <a:ln w="9525">
            <a:noFill/>
            <a:miter lim="800000"/>
            <a:headEnd/>
            <a:tailEnd/>
          </a:ln>
        </p:spPr>
      </p:pic>
      <p:sp>
        <p:nvSpPr>
          <p:cNvPr id="6" name="Tittel 5"/>
          <p:cNvSpPr>
            <a:spLocks noGrp="1"/>
          </p:cNvSpPr>
          <p:nvPr>
            <p:ph type="title"/>
          </p:nvPr>
        </p:nvSpPr>
        <p:spPr/>
        <p:txBody>
          <a:bodyPr/>
          <a:lstStyle/>
          <a:p>
            <a:pPr defTabSz="762000"/>
            <a:r>
              <a:rPr lang="nb-NO" sz="2400" b="1" dirty="0">
                <a:solidFill>
                  <a:srgbClr val="FFFFFF">
                    <a:lumMod val="50000"/>
                  </a:srgbClr>
                </a:solidFill>
              </a:rPr>
              <a:t>Hvordan finne grenseverdier? </a:t>
            </a:r>
          </a:p>
        </p:txBody>
      </p:sp>
    </p:spTree>
    <p:extLst>
      <p:ext uri="{BB962C8B-B14F-4D97-AF65-F5344CB8AC3E}">
        <p14:creationId xmlns:p14="http://schemas.microsoft.com/office/powerpoint/2010/main" val="740235931"/>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lvl="0"/>
            <a:r>
              <a:rPr lang="nb-NO" sz="2000" dirty="0"/>
              <a:t/>
            </a:r>
            <a:br>
              <a:rPr lang="nb-NO" sz="2000" dirty="0"/>
            </a:br>
            <a:r>
              <a:rPr lang="nb-NO" sz="2000" dirty="0"/>
              <a:t/>
            </a:r>
            <a:br>
              <a:rPr lang="nb-NO" sz="2000" dirty="0"/>
            </a:br>
            <a:r>
              <a:rPr lang="nb-NO" sz="2000" dirty="0"/>
              <a:t/>
            </a:r>
            <a:br>
              <a:rPr lang="nb-NO" sz="2000" dirty="0"/>
            </a:br>
            <a:r>
              <a:rPr lang="nb-NO" sz="2000" dirty="0"/>
              <a:t/>
            </a:r>
            <a:br>
              <a:rPr lang="nb-NO" sz="2000" dirty="0"/>
            </a:br>
            <a:r>
              <a:rPr lang="nb-NO" sz="2000" dirty="0"/>
              <a:t>Erfaringsbaserte testteknikker</a:t>
            </a:r>
            <a:r>
              <a:rPr lang="nb-NO" sz="2000" dirty="0">
                <a:solidFill>
                  <a:srgbClr val="FFFFFF"/>
                </a:solidFill>
                <a:cs typeface="Arial" pitchFamily="34" charset="0"/>
              </a:rPr>
              <a:t/>
            </a:r>
            <a:br>
              <a:rPr lang="nb-NO" sz="2000" dirty="0">
                <a:solidFill>
                  <a:srgbClr val="FFFFFF"/>
                </a:solidFill>
                <a:cs typeface="Arial" pitchFamily="34" charset="0"/>
              </a:rPr>
            </a:br>
            <a:endParaRPr lang="en-US" dirty="0"/>
          </a:p>
        </p:txBody>
      </p:sp>
      <p:sp>
        <p:nvSpPr>
          <p:cNvPr id="4" name="Plassholder for lysbildenummer 3"/>
          <p:cNvSpPr>
            <a:spLocks noGrp="1"/>
          </p:cNvSpPr>
          <p:nvPr>
            <p:ph type="sldNum" sz="quarter" idx="4"/>
          </p:nvPr>
        </p:nvSpPr>
        <p:spPr/>
        <p:txBody>
          <a:bodyPr/>
          <a:lstStyle/>
          <a:p>
            <a:fld id="{AF43E6FD-AB27-4108-A2FC-346BB5F75E3F}" type="slidenum">
              <a:rPr lang="fr-FR" smtClean="0"/>
              <a:pPr/>
              <a:t>55</a:t>
            </a:fld>
            <a:endParaRPr lang="fr-FR"/>
          </a:p>
        </p:txBody>
      </p:sp>
      <p:graphicFrame>
        <p:nvGraphicFramePr>
          <p:cNvPr id="6" name="Tabell 5"/>
          <p:cNvGraphicFramePr>
            <a:graphicFrameLocks noGrp="1"/>
          </p:cNvGraphicFramePr>
          <p:nvPr>
            <p:extLst>
              <p:ext uri="{D42A27DB-BD31-4B8C-83A1-F6EECF244321}">
                <p14:modId xmlns:p14="http://schemas.microsoft.com/office/powerpoint/2010/main" val="1648455659"/>
              </p:ext>
            </p:extLst>
          </p:nvPr>
        </p:nvGraphicFramePr>
        <p:xfrm>
          <a:off x="544439" y="1700808"/>
          <a:ext cx="6624738" cy="4110864"/>
        </p:xfrm>
        <a:graphic>
          <a:graphicData uri="http://schemas.openxmlformats.org/drawingml/2006/table">
            <a:tbl>
              <a:tblPr firstRow="1" bandRow="1">
                <a:tableStyleId>{5C22544A-7EE6-4342-B048-85BDC9FD1C3A}</a:tableStyleId>
              </a:tblPr>
              <a:tblGrid>
                <a:gridCol w="3312369">
                  <a:extLst>
                    <a:ext uri="{9D8B030D-6E8A-4147-A177-3AD203B41FA5}">
                      <a16:colId xmlns:a16="http://schemas.microsoft.com/office/drawing/2014/main" val="20000"/>
                    </a:ext>
                  </a:extLst>
                </a:gridCol>
                <a:gridCol w="3312369">
                  <a:extLst>
                    <a:ext uri="{9D8B030D-6E8A-4147-A177-3AD203B41FA5}">
                      <a16:colId xmlns:a16="http://schemas.microsoft.com/office/drawing/2014/main" val="20001"/>
                    </a:ext>
                  </a:extLst>
                </a:gridCol>
              </a:tblGrid>
              <a:tr h="359450">
                <a:tc>
                  <a:txBody>
                    <a:bodyPr/>
                    <a:lstStyle/>
                    <a:p>
                      <a:r>
                        <a:rPr lang="nb-NO" dirty="0" err="1"/>
                        <a:t>Error</a:t>
                      </a:r>
                      <a:r>
                        <a:rPr lang="nb-NO" dirty="0"/>
                        <a:t> </a:t>
                      </a:r>
                      <a:r>
                        <a:rPr lang="nb-NO" dirty="0" err="1"/>
                        <a:t>guessing</a:t>
                      </a:r>
                      <a:endParaRPr lang="nb-NO" dirty="0"/>
                    </a:p>
                  </a:txBody>
                  <a:tcPr/>
                </a:tc>
                <a:tc>
                  <a:txBody>
                    <a:bodyPr/>
                    <a:lstStyle/>
                    <a:p>
                      <a:r>
                        <a:rPr lang="nb-NO" dirty="0" err="1"/>
                        <a:t>Exploratory</a:t>
                      </a:r>
                      <a:r>
                        <a:rPr lang="nb-NO" dirty="0"/>
                        <a:t> testing</a:t>
                      </a:r>
                    </a:p>
                  </a:txBody>
                  <a:tcPr/>
                </a:tc>
                <a:extLst>
                  <a:ext uri="{0D108BD9-81ED-4DB2-BD59-A6C34878D82A}">
                    <a16:rowId xmlns:a16="http://schemas.microsoft.com/office/drawing/2014/main" val="10000"/>
                  </a:ext>
                </a:extLst>
              </a:tr>
              <a:tr h="638932">
                <a:tc>
                  <a:txBody>
                    <a:bodyPr/>
                    <a:lstStyle/>
                    <a:p>
                      <a:r>
                        <a:rPr lang="nb-NO" dirty="0"/>
                        <a:t>Skrive </a:t>
                      </a:r>
                      <a:r>
                        <a:rPr lang="nb-NO" dirty="0" err="1"/>
                        <a:t>testcase</a:t>
                      </a:r>
                      <a:r>
                        <a:rPr lang="nb-NO" dirty="0"/>
                        <a:t> basert på erfaring.</a:t>
                      </a:r>
                    </a:p>
                  </a:txBody>
                  <a:tcPr/>
                </a:tc>
                <a:tc>
                  <a:txBody>
                    <a:bodyPr/>
                    <a:lstStyle/>
                    <a:p>
                      <a:r>
                        <a:rPr lang="nb-NO" dirty="0" err="1"/>
                        <a:t>Timeboxed</a:t>
                      </a:r>
                      <a:endParaRPr lang="nb-NO" dirty="0"/>
                    </a:p>
                  </a:txBody>
                  <a:tcPr/>
                </a:tc>
                <a:extLst>
                  <a:ext uri="{0D108BD9-81ED-4DB2-BD59-A6C34878D82A}">
                    <a16:rowId xmlns:a16="http://schemas.microsoft.com/office/drawing/2014/main" val="10001"/>
                  </a:ext>
                </a:extLst>
              </a:tr>
              <a:tr h="912760">
                <a:tc>
                  <a:txBody>
                    <a:bodyPr/>
                    <a:lstStyle/>
                    <a:p>
                      <a:pPr marL="0" marR="0" indent="0" algn="l" defTabSz="914199" rtl="0" eaLnBrk="1" fontAlgn="auto" latinLnBrk="0" hangingPunct="1">
                        <a:lnSpc>
                          <a:spcPct val="100000"/>
                        </a:lnSpc>
                        <a:spcBef>
                          <a:spcPts val="0"/>
                        </a:spcBef>
                        <a:spcAft>
                          <a:spcPts val="0"/>
                        </a:spcAft>
                        <a:buClrTx/>
                        <a:buSzTx/>
                        <a:buFontTx/>
                        <a:buNone/>
                        <a:tabLst/>
                        <a:defRPr/>
                      </a:pPr>
                      <a:r>
                        <a:rPr lang="nb-NO" dirty="0"/>
                        <a:t>Bruke erfaring for</a:t>
                      </a:r>
                      <a:r>
                        <a:rPr lang="nb-NO" baseline="0" dirty="0"/>
                        <a:t> å fremprovosere feil.</a:t>
                      </a:r>
                      <a:endParaRPr lang="nb-NO" dirty="0"/>
                    </a:p>
                    <a:p>
                      <a:endParaRPr lang="nb-NO" dirty="0"/>
                    </a:p>
                  </a:txBody>
                  <a:tcPr/>
                </a:tc>
                <a:tc>
                  <a:txBody>
                    <a:bodyPr/>
                    <a:lstStyle/>
                    <a:p>
                      <a:r>
                        <a:rPr lang="nb-NO" dirty="0"/>
                        <a:t>Brukes når det er begrenset tid.</a:t>
                      </a:r>
                    </a:p>
                  </a:txBody>
                  <a:tcPr/>
                </a:tc>
                <a:extLst>
                  <a:ext uri="{0D108BD9-81ED-4DB2-BD59-A6C34878D82A}">
                    <a16:rowId xmlns:a16="http://schemas.microsoft.com/office/drawing/2014/main" val="10002"/>
                  </a:ext>
                </a:extLst>
              </a:tr>
              <a:tr h="912760">
                <a:tc>
                  <a:txBody>
                    <a:bodyPr/>
                    <a:lstStyle/>
                    <a:p>
                      <a:r>
                        <a:rPr lang="nb-NO" dirty="0"/>
                        <a:t>Brukt etter formelle testteknikker.</a:t>
                      </a:r>
                    </a:p>
                  </a:txBody>
                  <a:tcPr/>
                </a:tc>
                <a:tc>
                  <a:txBody>
                    <a:bodyPr/>
                    <a:lstStyle/>
                    <a:p>
                      <a:r>
                        <a:rPr lang="nb-NO" dirty="0"/>
                        <a:t>Brukes når det er mangelfull</a:t>
                      </a:r>
                      <a:r>
                        <a:rPr lang="nb-NO" baseline="0" dirty="0"/>
                        <a:t> beskrivelse av systemet.</a:t>
                      </a:r>
                      <a:endParaRPr lang="nb-NO" dirty="0"/>
                    </a:p>
                  </a:txBody>
                  <a:tcPr/>
                </a:tc>
                <a:extLst>
                  <a:ext uri="{0D108BD9-81ED-4DB2-BD59-A6C34878D82A}">
                    <a16:rowId xmlns:a16="http://schemas.microsoft.com/office/drawing/2014/main" val="10003"/>
                  </a:ext>
                </a:extLst>
              </a:tr>
              <a:tr h="638932">
                <a:tc>
                  <a:txBody>
                    <a:bodyPr/>
                    <a:lstStyle/>
                    <a:p>
                      <a:r>
                        <a:rPr lang="nb-NO" dirty="0"/>
                        <a:t>Strukturert</a:t>
                      </a:r>
                      <a:r>
                        <a:rPr lang="nb-NO" baseline="0" dirty="0"/>
                        <a:t> tilnærming</a:t>
                      </a:r>
                      <a:endParaRPr lang="nb-NO" dirty="0"/>
                    </a:p>
                  </a:txBody>
                  <a:tcPr/>
                </a:tc>
                <a:tc>
                  <a:txBody>
                    <a:bodyPr/>
                    <a:lstStyle/>
                    <a:p>
                      <a:r>
                        <a:rPr lang="nb-NO" dirty="0"/>
                        <a:t>Minimum med</a:t>
                      </a:r>
                      <a:r>
                        <a:rPr lang="nb-NO" baseline="0" dirty="0"/>
                        <a:t> planlegging</a:t>
                      </a:r>
                      <a:endParaRPr lang="nb-NO" dirty="0"/>
                    </a:p>
                  </a:txBody>
                  <a:tcPr/>
                </a:tc>
                <a:extLst>
                  <a:ext uri="{0D108BD9-81ED-4DB2-BD59-A6C34878D82A}">
                    <a16:rowId xmlns:a16="http://schemas.microsoft.com/office/drawing/2014/main" val="10004"/>
                  </a:ext>
                </a:extLst>
              </a:tr>
              <a:tr h="638932">
                <a:tc>
                  <a:txBody>
                    <a:bodyPr/>
                    <a:lstStyle/>
                    <a:p>
                      <a:r>
                        <a:rPr lang="nb-NO" dirty="0"/>
                        <a:t>Kan</a:t>
                      </a:r>
                      <a:r>
                        <a:rPr lang="nb-NO" baseline="0" dirty="0"/>
                        <a:t> velge </a:t>
                      </a:r>
                      <a:r>
                        <a:rPr lang="nb-NO" baseline="0" dirty="0" err="1"/>
                        <a:t>testcase</a:t>
                      </a:r>
                      <a:r>
                        <a:rPr lang="nb-NO" baseline="0" dirty="0"/>
                        <a:t> eller ikke </a:t>
                      </a:r>
                      <a:r>
                        <a:rPr lang="nb-NO" baseline="0" dirty="0" err="1"/>
                        <a:t>testcase</a:t>
                      </a:r>
                      <a:endParaRPr lang="nb-NO" dirty="0"/>
                    </a:p>
                  </a:txBody>
                  <a:tcPr/>
                </a:tc>
                <a:tc>
                  <a:txBody>
                    <a:bodyPr/>
                    <a:lstStyle/>
                    <a:p>
                      <a:r>
                        <a:rPr lang="nb-NO" dirty="0"/>
                        <a:t>Ingen </a:t>
                      </a:r>
                      <a:r>
                        <a:rPr lang="nb-NO" dirty="0" err="1"/>
                        <a:t>testcase</a:t>
                      </a:r>
                      <a:endParaRPr lang="nb-NO" dirty="0"/>
                    </a:p>
                  </a:txBody>
                  <a:tcPr/>
                </a:tc>
                <a:extLst>
                  <a:ext uri="{0D108BD9-81ED-4DB2-BD59-A6C34878D82A}">
                    <a16:rowId xmlns:a16="http://schemas.microsoft.com/office/drawing/2014/main" val="10005"/>
                  </a:ext>
                </a:extLst>
              </a:tr>
            </a:tbl>
          </a:graphicData>
        </a:graphic>
      </p:graphicFrame>
      <p:sp>
        <p:nvSpPr>
          <p:cNvPr id="5"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Tree>
    <p:extLst>
      <p:ext uri="{BB962C8B-B14F-4D97-AF65-F5344CB8AC3E}">
        <p14:creationId xmlns:p14="http://schemas.microsoft.com/office/powerpoint/2010/main" val="1045703543"/>
      </p:ext>
    </p:extLst>
  </p:cSld>
  <p:clrMapOvr>
    <a:masterClrMapping/>
  </p:clrMapOvr>
  <mc:AlternateContent xmlns:mc="http://schemas.openxmlformats.org/markup-compatibility/2006">
    <mc:Choice xmlns:p14="http://schemas.microsoft.com/office/powerpoint/2010/main" Requires="p14">
      <p:transition spd="slow" p14:dur="2000"/>
    </mc:Choice>
    <mc:Fallback>
      <p:transition spd="slow"/>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719572" y="382675"/>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b-NO" sz="2400" b="0" i="0" u="none" strike="noStrike" kern="1200" cap="none" spc="0" normalizeH="0" baseline="0" noProof="0" dirty="0">
                <a:ln>
                  <a:noFill/>
                </a:ln>
                <a:solidFill>
                  <a:sysClr val="window" lastClr="FFFFFF"/>
                </a:solidFill>
                <a:effectLst/>
                <a:uLnTx/>
                <a:uFillTx/>
                <a:latin typeface="+mn-lt"/>
                <a:cs typeface="Arial" pitchFamily="34" charset="0"/>
              </a:rPr>
              <a:t>Takk for oss!</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2693083" y="1065284"/>
            <a:ext cx="3563144" cy="5107173"/>
          </a:xfrm>
          <a:prstGeom prst="rect">
            <a:avLst/>
          </a:prstGeom>
        </p:spPr>
      </p:pic>
      <p:sp>
        <p:nvSpPr>
          <p:cNvPr id="4" name="Tittel 3"/>
          <p:cNvSpPr>
            <a:spLocks noGrp="1"/>
          </p:cNvSpPr>
          <p:nvPr>
            <p:ph type="title"/>
          </p:nvPr>
        </p:nvSpPr>
        <p:spPr/>
        <p:txBody>
          <a:bodyPr/>
          <a:lstStyle/>
          <a:p>
            <a:endParaRPr lang="en-US"/>
          </a:p>
        </p:txBody>
      </p:sp>
    </p:spTree>
    <p:extLst>
      <p:ext uri="{BB962C8B-B14F-4D97-AF65-F5344CB8AC3E}">
        <p14:creationId xmlns:p14="http://schemas.microsoft.com/office/powerpoint/2010/main" val="65978068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normAutofit/>
          </a:bodyPr>
          <a:lstStyle/>
          <a:p>
            <a:pPr marL="0" indent="0">
              <a:buNone/>
            </a:pPr>
            <a:r>
              <a:rPr lang="nb-NO" dirty="0"/>
              <a:t>Send mail hvis dere har spørsmål</a:t>
            </a:r>
          </a:p>
          <a:p>
            <a:pPr marL="0" indent="0">
              <a:buNone/>
            </a:pPr>
            <a:endParaRPr lang="nb-NO" dirty="0">
              <a:sym typeface="Wingdings" panose="05000000000000000000" pitchFamily="2" charset="2"/>
            </a:endParaRPr>
          </a:p>
          <a:p>
            <a:pPr marL="0" indent="0">
              <a:buNone/>
            </a:pPr>
            <a:r>
              <a:rPr lang="nb-NO" dirty="0" smtClean="0">
                <a:sym typeface="Wingdings" panose="05000000000000000000" pitchFamily="2" charset="2"/>
              </a:rPr>
              <a:t>Audun Brekke på </a:t>
            </a:r>
            <a:r>
              <a:rPr lang="nb-NO" dirty="0" smtClean="0">
                <a:sym typeface="Wingdings" panose="05000000000000000000" pitchFamily="2" charset="2"/>
                <a:hlinkClick r:id="rId2"/>
              </a:rPr>
              <a:t>audun.brekke@soprasteria.com</a:t>
            </a:r>
            <a:r>
              <a:rPr lang="nb-NO" dirty="0" smtClean="0">
                <a:sym typeface="Wingdings" panose="05000000000000000000" pitchFamily="2" charset="2"/>
              </a:rPr>
              <a:t> </a:t>
            </a:r>
            <a:endParaRPr lang="nb-NO" dirty="0">
              <a:sym typeface="Wingdings" panose="05000000000000000000" pitchFamily="2" charset="2"/>
            </a:endParaRPr>
          </a:p>
          <a:p>
            <a:pPr marL="0" indent="0">
              <a:buNone/>
            </a:pPr>
            <a:endParaRPr lang="nb-NO" dirty="0">
              <a:sym typeface="Wingdings" panose="05000000000000000000" pitchFamily="2" charset="2"/>
            </a:endParaRPr>
          </a:p>
          <a:p>
            <a:pPr marL="0" indent="0">
              <a:buNone/>
            </a:pPr>
            <a:r>
              <a:rPr lang="nb-NO" dirty="0">
                <a:sym typeface="Wingdings" panose="05000000000000000000" pitchFamily="2" charset="2"/>
              </a:rPr>
              <a:t>Saga </a:t>
            </a:r>
            <a:r>
              <a:rPr lang="nb-NO" dirty="0" err="1">
                <a:sym typeface="Wingdings" panose="05000000000000000000" pitchFamily="2" charset="2"/>
              </a:rPr>
              <a:t>Brá</a:t>
            </a:r>
            <a:r>
              <a:rPr lang="nb-NO" dirty="0">
                <a:sym typeface="Wingdings" panose="05000000000000000000" pitchFamily="2" charset="2"/>
              </a:rPr>
              <a:t> </a:t>
            </a:r>
            <a:r>
              <a:rPr lang="nb-NO" dirty="0" err="1">
                <a:sym typeface="Wingdings" panose="05000000000000000000" pitchFamily="2" charset="2"/>
              </a:rPr>
              <a:t>Davídsdóttir</a:t>
            </a:r>
            <a:r>
              <a:rPr lang="nb-NO" dirty="0">
                <a:sym typeface="Wingdings" panose="05000000000000000000" pitchFamily="2" charset="2"/>
              </a:rPr>
              <a:t>: </a:t>
            </a:r>
            <a:r>
              <a:rPr lang="nb-NO" dirty="0">
                <a:sym typeface="Wingdings" panose="05000000000000000000" pitchFamily="2" charset="2"/>
                <a:hlinkClick r:id="rId3"/>
              </a:rPr>
              <a:t>saga.davidsdottir@soprasteria.com</a:t>
            </a:r>
            <a:endParaRPr lang="nb-NO" dirty="0">
              <a:sym typeface="Wingdings" panose="05000000000000000000" pitchFamily="2" charset="2"/>
            </a:endParaRPr>
          </a:p>
          <a:p>
            <a:pPr marL="0" indent="0">
              <a:buNone/>
            </a:pPr>
            <a:endParaRPr lang="nb-NO"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AF43E6FD-AB27-4108-A2FC-346BB5F75E3F}" type="slidenum">
              <a:rPr lang="fr-FR" smtClean="0"/>
              <a:pPr/>
              <a:t>57</a:t>
            </a:fld>
            <a:endParaRPr lang="fr-FR"/>
          </a:p>
        </p:txBody>
      </p:sp>
      <p:sp>
        <p:nvSpPr>
          <p:cNvPr id="2" name="Plassholder for tekst 1"/>
          <p:cNvSpPr>
            <a:spLocks noGrp="1"/>
          </p:cNvSpPr>
          <p:nvPr>
            <p:ph type="body" sz="quarter" idx="14"/>
          </p:nvPr>
        </p:nvSpPr>
        <p:spPr/>
        <p:txBody>
          <a:bodyPr>
            <a:normAutofit fontScale="92500" lnSpcReduction="10000"/>
          </a:bodyPr>
          <a:lstStyle/>
          <a:p>
            <a:r>
              <a:rPr lang="nb-NO" dirty="0"/>
              <a:t>Kursholdere</a:t>
            </a:r>
          </a:p>
        </p:txBody>
      </p:sp>
    </p:spTree>
    <p:extLst>
      <p:ext uri="{BB962C8B-B14F-4D97-AF65-F5344CB8AC3E}">
        <p14:creationId xmlns:p14="http://schemas.microsoft.com/office/powerpoint/2010/main" val="2821571370"/>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err="1"/>
              <a:t>Uavhengighet</a:t>
            </a:r>
            <a:r>
              <a:rPr lang="en-US" dirty="0"/>
              <a:t> </a:t>
            </a:r>
            <a:r>
              <a:rPr lang="en-US" dirty="0" err="1"/>
              <a:t>og</a:t>
            </a:r>
            <a:r>
              <a:rPr lang="en-US" dirty="0"/>
              <a:t> roller</a:t>
            </a:r>
          </a:p>
        </p:txBody>
      </p:sp>
      <p:sp>
        <p:nvSpPr>
          <p:cNvPr id="7" name="Plassholder for innhold 6"/>
          <p:cNvSpPr>
            <a:spLocks noGrp="1"/>
          </p:cNvSpPr>
          <p:nvPr>
            <p:ph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AF43E6FD-AB27-4108-A2FC-346BB5F75E3F}" type="slidenum">
              <a:rPr lang="fr-FR" smtClean="0"/>
              <a:pPr/>
              <a:t>58</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 y="1988840"/>
            <a:ext cx="9144000" cy="4410951"/>
          </a:xfrm>
          <a:prstGeom prst="rect">
            <a:avLst/>
          </a:prstGeom>
        </p:spPr>
      </p:pic>
    </p:spTree>
    <p:extLst>
      <p:ext uri="{BB962C8B-B14F-4D97-AF65-F5344CB8AC3E}">
        <p14:creationId xmlns:p14="http://schemas.microsoft.com/office/powerpoint/2010/main" val="27406606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44439" y="188640"/>
            <a:ext cx="8045374" cy="792088"/>
          </a:xfrm>
        </p:spPr>
        <p:txBody>
          <a:bodyPr/>
          <a:lstStyle/>
          <a:p>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sz="2400" dirty="0"/>
              <a:t/>
            </a:r>
            <a:br>
              <a:rPr lang="nb-NO" sz="2400" dirty="0"/>
            </a:br>
            <a:r>
              <a:rPr lang="nb-NO" dirty="0">
                <a:latin typeface="+mn-lt"/>
              </a:rPr>
              <a:t/>
            </a:r>
            <a:br>
              <a:rPr lang="nb-NO" dirty="0">
                <a:latin typeface="+mn-lt"/>
              </a:rPr>
            </a:br>
            <a:r>
              <a:rPr lang="nb-NO" dirty="0">
                <a:latin typeface="+mn-lt"/>
              </a:rPr>
              <a:t>Fra kravspesifikasjon til endelig produkt</a:t>
            </a:r>
            <a:endParaRPr lang="en-US" dirty="0">
              <a:latin typeface="+mn-lt"/>
            </a:endParaRPr>
          </a:p>
        </p:txBody>
      </p:sp>
      <p:pic>
        <p:nvPicPr>
          <p:cNvPr id="3" name="Content Placeholder 2"/>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11668" y="2096052"/>
            <a:ext cx="6096851" cy="3458058"/>
          </a:xfrm>
        </p:spPr>
      </p:pic>
      <p:sp>
        <p:nvSpPr>
          <p:cNvPr id="4" name="Plassholder for lysbildenummer 3"/>
          <p:cNvSpPr>
            <a:spLocks noGrp="1"/>
          </p:cNvSpPr>
          <p:nvPr>
            <p:ph type="sldNum" sz="quarter" idx="4"/>
          </p:nvPr>
        </p:nvSpPr>
        <p:spPr/>
        <p:txBody>
          <a:bodyPr/>
          <a:lstStyle/>
          <a:p>
            <a:fld id="{AF43E6FD-AB27-4108-A2FC-346BB5F75E3F}" type="slidenum">
              <a:rPr lang="fr-FR" smtClean="0"/>
              <a:pPr/>
              <a:t>6</a:t>
            </a:fld>
            <a:endParaRPr lang="fr-FR" dirty="0"/>
          </a:p>
        </p:txBody>
      </p:sp>
    </p:spTree>
    <p:extLst>
      <p:ext uri="{BB962C8B-B14F-4D97-AF65-F5344CB8AC3E}">
        <p14:creationId xmlns:p14="http://schemas.microsoft.com/office/powerpoint/2010/main" val="419705584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44438" y="190697"/>
            <a:ext cx="8492057" cy="790031"/>
          </a:xfrm>
        </p:spPr>
        <p:txBody>
          <a:bodyPr/>
          <a:lstStyle/>
          <a:p>
            <a:r>
              <a:rPr lang="en-US" dirty="0"/>
              <a:t>Fra </a:t>
            </a:r>
            <a:r>
              <a:rPr lang="en-US" dirty="0" err="1"/>
              <a:t>kravspesifikasjon</a:t>
            </a:r>
            <a:r>
              <a:rPr lang="en-US" dirty="0"/>
              <a:t> </a:t>
            </a:r>
            <a:r>
              <a:rPr lang="en-US" dirty="0" err="1"/>
              <a:t>til</a:t>
            </a:r>
            <a:r>
              <a:rPr lang="en-US" dirty="0"/>
              <a:t> </a:t>
            </a:r>
            <a:r>
              <a:rPr lang="en-US" dirty="0" err="1"/>
              <a:t>endelig</a:t>
            </a:r>
            <a:r>
              <a:rPr lang="en-US" dirty="0"/>
              <a:t> </a:t>
            </a:r>
            <a:r>
              <a:rPr lang="en-US" dirty="0" err="1" smtClean="0"/>
              <a:t>produkt</a:t>
            </a:r>
            <a:endParaRPr lang="en-US" dirty="0"/>
          </a:p>
        </p:txBody>
      </p:sp>
      <p:sp>
        <p:nvSpPr>
          <p:cNvPr id="3" name="Plassholder for innhold 2"/>
          <p:cNvSpPr>
            <a:spLocks noGrp="1"/>
          </p:cNvSpPr>
          <p:nvPr>
            <p:ph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AF43E6FD-AB27-4108-A2FC-346BB5F75E3F}" type="slidenum">
              <a:rPr lang="fr-FR" smtClean="0"/>
              <a:pPr/>
              <a:t>7</a:t>
            </a:fld>
            <a:endParaRPr lang="fr-FR"/>
          </a:p>
        </p:txBody>
      </p:sp>
      <p:pic>
        <p:nvPicPr>
          <p:cNvPr id="6" name="Picture 5"/>
          <p:cNvPicPr>
            <a:picLocks noChangeAspect="1"/>
          </p:cNvPicPr>
          <p:nvPr/>
        </p:nvPicPr>
        <p:blipFill>
          <a:blip r:embed="rId3"/>
          <a:stretch>
            <a:fillRect/>
          </a:stretch>
        </p:blipFill>
        <p:spPr>
          <a:xfrm>
            <a:off x="535364" y="990497"/>
            <a:ext cx="7999640" cy="4825082"/>
          </a:xfrm>
          <a:prstGeom prst="rect">
            <a:avLst/>
          </a:prstGeom>
        </p:spPr>
      </p:pic>
    </p:spTree>
    <p:extLst>
      <p:ext uri="{BB962C8B-B14F-4D97-AF65-F5344CB8AC3E}">
        <p14:creationId xmlns:p14="http://schemas.microsoft.com/office/powerpoint/2010/main" val="262479725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sp>
        <p:nvSpPr>
          <p:cNvPr id="3" name="Plassholder for innhold 2"/>
          <p:cNvSpPr txBox="1">
            <a:spLocks/>
          </p:cNvSpPr>
          <p:nvPr/>
        </p:nvSpPr>
        <p:spPr bwMode="gray">
          <a:xfrm>
            <a:off x="287524" y="1311504"/>
            <a:ext cx="8229600" cy="452596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1 – Test avdekker tilstedeværelsen av feil </a:t>
            </a: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Testing kan påvise feil, men kan ikke bevise fravær av feil. Testing reduserer sannsynligheten for at skjulte feil forblir i programvaren</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2 –Komplett test er umulig </a:t>
            </a: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Komplett test er ikke mulig, unntatt i trivielle tilfeller. I stedet for komplett (uttømmende) test, bør risikoanalyse og prioritering benyttes for å fokusere testingen. </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3 – Tidlig testing </a:t>
            </a: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Testaktivitetene bør starte så tidlig som mulig i systemutviklingen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nb-NO" sz="2000" b="0" i="0" u="none" strike="noStrike" kern="1200" cap="none" spc="0" normalizeH="0" baseline="0" noProof="0" dirty="0">
              <a:ln>
                <a:noFill/>
              </a:ln>
              <a:solidFill>
                <a:srgbClr val="494A4B"/>
              </a:solidFill>
              <a:effectLst/>
              <a:uLnTx/>
              <a:uFillTx/>
              <a:latin typeface="Arial" pitchFamily="34" charset="0"/>
              <a:cs typeface="Arial" pitchFamily="34" charset="0"/>
            </a:endParaRPr>
          </a:p>
        </p:txBody>
      </p:sp>
      <p:sp>
        <p:nvSpPr>
          <p:cNvPr id="4" name="Plassholder for dato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79F5A1-3113-4A87-828E-B4CAA90E91CB}" type="datetime1">
              <a:rPr lang="nb-NO" smtClean="0">
                <a:solidFill>
                  <a:srgbClr val="494A4B"/>
                </a:solidFill>
                <a:latin typeface="Arial"/>
              </a:rPr>
              <a:pPr>
                <a:defRPr/>
              </a:pPr>
              <a:t>14.08.2018</a:t>
            </a:fld>
            <a:endParaRPr lang="en-GB">
              <a:solidFill>
                <a:srgbClr val="494A4B"/>
              </a:solidFill>
              <a:latin typeface="Arial"/>
            </a:endParaRPr>
          </a:p>
        </p:txBody>
      </p:sp>
      <p:sp>
        <p:nvSpPr>
          <p:cNvPr id="5" name="Plassholder for lysbildenummer 5"/>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D836471-53E7-4A57-94D8-D9DEFCC6AAEF}" type="slidenum">
              <a:rPr lang="en-GB" smtClean="0">
                <a:solidFill>
                  <a:srgbClr val="494A4B"/>
                </a:solidFill>
                <a:latin typeface="Arial"/>
              </a:rPr>
              <a:pPr>
                <a:defRPr/>
              </a:pPr>
              <a:t>8</a:t>
            </a:fld>
            <a:endParaRPr lang="en-GB">
              <a:solidFill>
                <a:srgbClr val="494A4B"/>
              </a:solidFill>
              <a:latin typeface="Arial"/>
            </a:endParaRPr>
          </a:p>
        </p:txBody>
      </p:sp>
      <p:sp>
        <p:nvSpPr>
          <p:cNvPr id="6" name="Tittel 5"/>
          <p:cNvSpPr>
            <a:spLocks noGrp="1"/>
          </p:cNvSpPr>
          <p:nvPr>
            <p:ph type="title"/>
          </p:nvPr>
        </p:nvSpPr>
        <p:spPr/>
        <p:txBody>
          <a:bodyPr/>
          <a:lstStyle/>
          <a:p>
            <a:r>
              <a:rPr lang="en-US" dirty="0" err="1"/>
              <a:t>Testprinsipper</a:t>
            </a:r>
            <a:endParaRPr lang="en-US" dirty="0"/>
          </a:p>
        </p:txBody>
      </p:sp>
    </p:spTree>
    <p:extLst>
      <p:ext uri="{BB962C8B-B14F-4D97-AF65-F5344CB8AC3E}">
        <p14:creationId xmlns:p14="http://schemas.microsoft.com/office/powerpoint/2010/main" val="297570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sp>
        <p:nvSpPr>
          <p:cNvPr id="3" name="Plassholder for innhold 2"/>
          <p:cNvSpPr txBox="1">
            <a:spLocks/>
          </p:cNvSpPr>
          <p:nvPr/>
        </p:nvSpPr>
        <p:spPr bwMode="gray">
          <a:xfrm>
            <a:off x="266461" y="1311504"/>
            <a:ext cx="8229600" cy="452596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4 – Klyngedannelse av feil</a:t>
            </a: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nb-NO" dirty="0">
                <a:solidFill>
                  <a:srgbClr val="494A4B"/>
                </a:solidFill>
                <a:latin typeface="+mn-lt"/>
              </a:rPr>
              <a:t>Feil har lett for å samle seg på enkelte steder i et system.</a:t>
            </a:r>
            <a:endParaRPr kumimoji="0" lang="nb-NO" sz="1800" b="0" i="0" u="none" strike="noStrike" kern="1200" cap="none" spc="0" normalizeH="0" baseline="0" noProof="0" dirty="0">
              <a:ln>
                <a:noFill/>
              </a:ln>
              <a:solidFill>
                <a:srgbClr val="494A4B"/>
              </a:solidFill>
              <a:effectLst/>
              <a:uLnTx/>
              <a:uFillTx/>
              <a:latin typeface="+mn-lt"/>
              <a:cs typeface="Arial" pitchFamily="34" charset="0"/>
            </a:endParaRP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5 – ”Pesticid-paradoks” </a:t>
            </a: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Hvis de samme testene gjentas om og om igjen, vil de etter hvert ikke avdekke nye feil. Revider jevnlig testene og tilføy nye for å avdekke nye feil.</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6 – Test er avhengig av konteksten </a:t>
            </a: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Testing utføres på ulike måter i ulike kontekster. For eksempel testes sikkerhetskritisk programvare på en annen måte enn netthandelsprogramvare. </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7 – Feiltakelse vedr. ”Fravær av feil” </a:t>
            </a: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Det hjelper lite å identifisere og rette feil hvis systemet er ubrukelig og ikke oppfyller brukernes behov og forventninger. </a:t>
            </a:r>
          </a:p>
        </p:txBody>
      </p:sp>
      <p:sp>
        <p:nvSpPr>
          <p:cNvPr id="4" name="Plassholder for dato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79F5A1-3113-4A87-828E-B4CAA90E91CB}" type="datetime1">
              <a:rPr lang="nb-NO" smtClean="0">
                <a:solidFill>
                  <a:srgbClr val="494A4B"/>
                </a:solidFill>
                <a:latin typeface="Arial"/>
              </a:rPr>
              <a:pPr>
                <a:defRPr/>
              </a:pPr>
              <a:t>14.08.2018</a:t>
            </a:fld>
            <a:endParaRPr lang="en-GB">
              <a:solidFill>
                <a:srgbClr val="494A4B"/>
              </a:solidFill>
              <a:latin typeface="Arial"/>
            </a:endParaRPr>
          </a:p>
        </p:txBody>
      </p:sp>
      <p:sp>
        <p:nvSpPr>
          <p:cNvPr id="5" name="Plassholder for lysbildenummer 5"/>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D836471-53E7-4A57-94D8-D9DEFCC6AAEF}" type="slidenum">
              <a:rPr lang="en-GB" smtClean="0">
                <a:solidFill>
                  <a:srgbClr val="494A4B"/>
                </a:solidFill>
                <a:latin typeface="Arial"/>
              </a:rPr>
              <a:pPr>
                <a:defRPr/>
              </a:pPr>
              <a:t>9</a:t>
            </a:fld>
            <a:endParaRPr lang="en-GB">
              <a:solidFill>
                <a:srgbClr val="494A4B"/>
              </a:solidFill>
              <a:latin typeface="Arial"/>
            </a:endParaRPr>
          </a:p>
        </p:txBody>
      </p:sp>
      <p:sp>
        <p:nvSpPr>
          <p:cNvPr id="6" name="Tittel 5"/>
          <p:cNvSpPr>
            <a:spLocks noGrp="1"/>
          </p:cNvSpPr>
          <p:nvPr>
            <p:ph type="title"/>
          </p:nvPr>
        </p:nvSpPr>
        <p:spPr/>
        <p:txBody>
          <a:bodyPr/>
          <a:lstStyle/>
          <a:p>
            <a:r>
              <a:rPr lang="en-US" dirty="0" err="1"/>
              <a:t>Testprinsipper</a:t>
            </a:r>
            <a:endParaRPr lang="en-US" dirty="0"/>
          </a:p>
        </p:txBody>
      </p:sp>
    </p:spTree>
    <p:extLst>
      <p:ext uri="{BB962C8B-B14F-4D97-AF65-F5344CB8AC3E}">
        <p14:creationId xmlns:p14="http://schemas.microsoft.com/office/powerpoint/2010/main" val="285461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O_PPT Template_4-3">
  <a:themeElements>
    <a:clrScheme name="Sopra Steria">
      <a:dk1>
        <a:srgbClr val="232323"/>
      </a:dk1>
      <a:lt1>
        <a:srgbClr val="FFFFFF"/>
      </a:lt1>
      <a:dk2>
        <a:srgbClr val="232323"/>
      </a:dk2>
      <a:lt2>
        <a:srgbClr val="828381"/>
      </a:lt2>
      <a:accent1>
        <a:srgbClr val="CF022B"/>
      </a:accent1>
      <a:accent2>
        <a:srgbClr val="960000"/>
      </a:accent2>
      <a:accent3>
        <a:srgbClr val="EA6807"/>
      </a:accent3>
      <a:accent4>
        <a:srgbClr val="F79A08"/>
      </a:accent4>
      <a:accent5>
        <a:srgbClr val="335F79"/>
      </a:accent5>
      <a:accent6>
        <a:srgbClr val="289D51"/>
      </a:accent6>
      <a:hlink>
        <a:srgbClr val="C20021"/>
      </a:hlink>
      <a:folHlink>
        <a:srgbClr val="6A6A6A"/>
      </a:folHlink>
    </a:clrScheme>
    <a:fontScheme name="Personnalisé 7">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F022B"/>
        </a:solidFill>
        <a:ln>
          <a:noFill/>
        </a:ln>
      </a:spPr>
      <a:bodyPr rtlCol="0" anchor="ctr"/>
      <a:lstStyle>
        <a:defPP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CF022B"/>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_PPT Template_NY.potx" id="{30A25D3F-C5AE-41C6-9A6B-5E3770934C56}" vid="{5AA0FB19-4EE4-4C39-B8D6-14623B8077C8}"/>
    </a:ext>
  </a:extLst>
</a:theme>
</file>

<file path=ppt/theme/theme2.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1">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0">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21f1b9a1-a14a-4bc7-a26e-d14c8d65680a"/>
    <Description_x0020__x0028_doc_x0029_ xmlns="21f1b9a1-a14a-4bc7-a26e-d14c8d65680a" xsi:nil="true"/>
    <jfd51d9e2b464e40b8a7b13280b9089c xmlns="21f1b9a1-a14a-4bc7-a26e-d14c8d65680a">
      <Terms xmlns="http://schemas.microsoft.com/office/infopath/2007/PartnerControls"/>
    </jfd51d9e2b464e40b8a7b13280b9089c>
    <Faggruppe xmlns="672558e3-4f42-4757-8aac-3992a6a21070" xsi:nil="true"/>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ocumentManagement>
</p:properties>
</file>

<file path=customXml/item2.xml><?xml version="1.0" encoding="utf-8"?>
<?mso-contentType ?>
<SharedContentType xmlns="Microsoft.SharePoint.Taxonomy.ContentTypeSync" SourceId="000e2059-5ee7-47e9-8d7c-e5c5b9f97e02" ContentTypeId="0x0101" PreviousValue="false"/>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ct:contentTypeSchema xmlns:ct="http://schemas.microsoft.com/office/2006/metadata/contentType" xmlns:ma="http://schemas.microsoft.com/office/2006/metadata/properties/metaAttributes" ct:_="" ma:_="" ma:contentTypeName="Document" ma:contentTypeID="0x0101004380256D439EAF4CA3C17C6F1DC733F3" ma:contentTypeVersion="8" ma:contentTypeDescription="Create a new document." ma:contentTypeScope="" ma:versionID="da5e0adefc229faef811a49f7beb496f">
  <xsd:schema xmlns:xsd="http://www.w3.org/2001/XMLSchema" xmlns:xs="http://www.w3.org/2001/XMLSchema" xmlns:p="http://schemas.microsoft.com/office/2006/metadata/properties" xmlns:ns2="21f1b9a1-a14a-4bc7-a26e-d14c8d65680a" xmlns:ns3="672558e3-4f42-4757-8aac-3992a6a21070" targetNamespace="http://schemas.microsoft.com/office/2006/metadata/properties" ma:root="true" ma:fieldsID="e375fc7f1867f51d7d2d55875badaf79" ns2:_="" ns3:_="">
    <xsd:import namespace="21f1b9a1-a14a-4bc7-a26e-d14c8d65680a"/>
    <xsd:import namespace="672558e3-4f42-4757-8aac-3992a6a21070"/>
    <xsd:element name="properties">
      <xsd:complexType>
        <xsd:sequence>
          <xsd:element name="documentManagement">
            <xsd:complexType>
              <xsd:all>
                <xsd:element ref="ns2:Description_x0020__x0028_doc_x0029_" minOccurs="0"/>
                <xsd:element ref="ns2:m7b91fbce3df4f5da115d1433180bceb" minOccurs="0"/>
                <xsd:element ref="ns2:TaxCatchAll"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Faggruppe" minOccurs="0"/>
                <xsd:element ref="ns3:MediaServiceMetadata" minOccurs="0"/>
                <xsd:element ref="ns3:MediaServiceFastMetadata"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f6d72a37-0b53-425b-8ec6-c430a6d19889}" ma:internalName="TaxCatchAll" ma:showField="CatchAllData" ma:web="8bb0dad7-9a16-4927-9697-2e5dde76170d">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f6d72a37-0b53-425b-8ec6-c430a6d19889}" ma:internalName="TaxCatchAllLabel" ma:readOnly="true" ma:showField="CatchAllDataLabel" ma:web="8bb0dad7-9a16-4927-9697-2e5dde76170d">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672558e3-4f42-4757-8aac-3992a6a21070" elementFormDefault="qualified">
    <xsd:import namespace="http://schemas.microsoft.com/office/2006/documentManagement/types"/>
    <xsd:import namespace="http://schemas.microsoft.com/office/infopath/2007/PartnerControls"/>
    <xsd:element name="Faggruppe" ma:index="20" nillable="true" ma:displayName="Faggruppe" ma:internalName="Faggruppe">
      <xsd:simpleType>
        <xsd:restriction base="dms:Choice">
          <xsd:enumeration value="Technical testing"/>
          <xsd:enumeration value="Test Management"/>
          <xsd:enumeration value="Infrastructure testing"/>
        </xsd:restriction>
      </xsd:simpleType>
    </xsd:element>
    <xsd:element name="MediaServiceMetadata" ma:index="21" nillable="true" ma:displayName="MediaServiceMetadata" ma:hidden="true" ma:internalName="MediaServiceMetadata" ma:readOnly="true">
      <xsd:simpleType>
        <xsd:restriction base="dms:Note"/>
      </xsd:simpleType>
    </xsd:element>
    <xsd:element name="MediaServiceFastMetadata" ma:index="22" nillable="true" ma:displayName="MediaServiceFastMetadata" ma:hidden="true" ma:internalName="MediaServiceFastMetadata" ma:readOnly="true">
      <xsd:simpleType>
        <xsd:restriction base="dms:Note"/>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FAF631BA-21DB-4980-B76E-E3A8F690C757}">
  <ds:schemaRefs>
    <ds:schemaRef ds:uri="672558e3-4f42-4757-8aac-3992a6a21070"/>
    <ds:schemaRef ds:uri="http://purl.org/dc/term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http://schemas.microsoft.com/office/2006/metadata/properties"/>
    <ds:schemaRef ds:uri="21f1b9a1-a14a-4bc7-a26e-d14c8d65680a"/>
    <ds:schemaRef ds:uri="http://www.w3.org/XML/1998/namespace"/>
    <ds:schemaRef ds:uri="http://purl.org/dc/dcmitype/"/>
  </ds:schemaRefs>
</ds:datastoreItem>
</file>

<file path=customXml/itemProps2.xml><?xml version="1.0" encoding="utf-8"?>
<ds:datastoreItem xmlns:ds="http://schemas.openxmlformats.org/officeDocument/2006/customXml" ds:itemID="{A1F718A1-55D3-4589-9BA9-D376B02EF08A}">
  <ds:schemaRefs>
    <ds:schemaRef ds:uri="Microsoft.SharePoint.Taxonomy.ContentTypeSync"/>
  </ds:schemaRefs>
</ds:datastoreItem>
</file>

<file path=customXml/itemProps3.xml><?xml version="1.0" encoding="utf-8"?>
<ds:datastoreItem xmlns:ds="http://schemas.openxmlformats.org/officeDocument/2006/customXml" ds:itemID="{D85DCABA-6CB4-44CD-B568-97E96B17CE77}">
  <ds:schemaRefs>
    <ds:schemaRef ds:uri="http://schemas.microsoft.com/sharepoint/v3/contenttype/forms"/>
  </ds:schemaRefs>
</ds:datastoreItem>
</file>

<file path=customXml/itemProps4.xml><?xml version="1.0" encoding="utf-8"?>
<ds:datastoreItem xmlns:ds="http://schemas.openxmlformats.org/officeDocument/2006/customXml" ds:itemID="{44235B46-CBF3-4BC9-A252-A68640E2881C}"/>
</file>

<file path=docProps/app.xml><?xml version="1.0" encoding="utf-8"?>
<Properties xmlns="http://schemas.openxmlformats.org/officeDocument/2006/extended-properties" xmlns:vt="http://schemas.openxmlformats.org/officeDocument/2006/docPropsVTypes">
  <Template/>
  <TotalTime>2772</TotalTime>
  <Words>2655</Words>
  <Application>Microsoft Office PowerPoint</Application>
  <PresentationFormat>On-screen Show (4:3)</PresentationFormat>
  <Paragraphs>522</Paragraphs>
  <Slides>58</Slides>
  <Notes>26</Notes>
  <HiddenSlides>9</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58</vt:i4>
      </vt:variant>
    </vt:vector>
  </HeadingPairs>
  <TitlesOfParts>
    <vt:vector size="68" baseType="lpstr">
      <vt:lpstr>Arial</vt:lpstr>
      <vt:lpstr>Calibri</vt:lpstr>
      <vt:lpstr>Courier New</vt:lpstr>
      <vt:lpstr>Georgia</vt:lpstr>
      <vt:lpstr>Helvetica</vt:lpstr>
      <vt:lpstr>Source Sans Pro</vt:lpstr>
      <vt:lpstr>Tahoma</vt:lpstr>
      <vt:lpstr>Wingdings</vt:lpstr>
      <vt:lpstr>NO_PPT Template_4-3</vt:lpstr>
      <vt:lpstr>think-cell Slide</vt:lpstr>
      <vt:lpstr>Introduksjon til test</vt:lpstr>
      <vt:lpstr>Test i Sopra Steria</vt:lpstr>
      <vt:lpstr>PowerPoint Presentation</vt:lpstr>
      <vt:lpstr>Hva ønsker vi å oppnå med testing?</vt:lpstr>
      <vt:lpstr>            </vt:lpstr>
      <vt:lpstr>             Fra kravspesifikasjon til endelig produkt</vt:lpstr>
      <vt:lpstr>Fra kravspesifikasjon til endelig produkt</vt:lpstr>
      <vt:lpstr>Testprinsipper</vt:lpstr>
      <vt:lpstr>Testprinsipper</vt:lpstr>
      <vt:lpstr>PowerPoint Presentation</vt:lpstr>
      <vt:lpstr>PowerPoint Presentation</vt:lpstr>
      <vt:lpstr>PowerPoint Presentation</vt:lpstr>
      <vt:lpstr>PowerPoint Presentation</vt:lpstr>
      <vt:lpstr>PowerPoint Presentation</vt:lpstr>
      <vt:lpstr>PowerPoint Presentation</vt:lpstr>
      <vt:lpstr>Retest</vt:lpstr>
      <vt:lpstr>PowerPoint Presentation</vt:lpstr>
      <vt:lpstr>PowerPoint Presentation</vt:lpstr>
      <vt:lpstr>Evaluering og rapportering</vt:lpstr>
      <vt:lpstr>PowerPoint Presentation</vt:lpstr>
      <vt:lpstr>PowerPoint Presentation</vt:lpstr>
      <vt:lpstr>Hvor oppstår feilene? Hvor oppstår feilene</vt:lpstr>
      <vt:lpstr>PowerPoint Presentation</vt:lpstr>
      <vt:lpstr>PowerPoint Presentation</vt:lpstr>
      <vt:lpstr>3. Risikobasert test </vt:lpstr>
      <vt:lpstr>PowerPoint Presentation</vt:lpstr>
      <vt:lpstr>PowerPoint Presentation</vt:lpstr>
      <vt:lpstr>PowerPoint Presentation</vt:lpstr>
      <vt:lpstr>PowerPoint Presentation</vt:lpstr>
      <vt:lpstr>Planlegging</vt:lpstr>
      <vt:lpstr>Den fundementale testprosessen</vt:lpstr>
      <vt:lpstr>Planlegging og styring</vt:lpstr>
      <vt:lpstr>Analyse og design</vt:lpstr>
      <vt:lpstr>Implementering og gjennomføring</vt:lpstr>
      <vt:lpstr>Evaluering og rapportering</vt:lpstr>
      <vt:lpstr>Avslutningsaktiviteter</vt:lpstr>
      <vt:lpstr>Roller</vt:lpstr>
      <vt:lpstr>Testleder</vt:lpstr>
      <vt:lpstr>Funksjonell tester</vt:lpstr>
      <vt:lpstr>Teknisk tester</vt:lpstr>
      <vt:lpstr>Pause</vt:lpstr>
      <vt:lpstr>Pause</vt:lpstr>
      <vt:lpstr>PowerPoint Presentation</vt:lpstr>
      <vt:lpstr>PowerPoint Presentation</vt:lpstr>
      <vt:lpstr>Statisk og dynamisk testing</vt:lpstr>
      <vt:lpstr>Forskjellige testtyper</vt:lpstr>
      <vt:lpstr>Dynamisk testing</vt:lpstr>
      <vt:lpstr>Black Box og White Box</vt:lpstr>
      <vt:lpstr>PowerPoint Presentation</vt:lpstr>
      <vt:lpstr>Equivalence partitioning - Ekvivalensklasser </vt:lpstr>
      <vt:lpstr>Hvordan definere en ekvivalensklasse? </vt:lpstr>
      <vt:lpstr>Boundary value analysis - Grenseverdianalyse </vt:lpstr>
      <vt:lpstr>Gyldige og ugyldige grenser </vt:lpstr>
      <vt:lpstr>Hvordan finne grenseverdier? </vt:lpstr>
      <vt:lpstr>    Erfaringsbaserte testteknikker </vt:lpstr>
      <vt:lpstr>PowerPoint Presentation</vt:lpstr>
      <vt:lpstr>PowerPoint Presentation</vt:lpstr>
      <vt:lpstr>Uavhengighet og roller</vt:lpstr>
    </vt:vector>
  </TitlesOfParts>
  <Company>Sopra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guide (title)</dc:title>
  <dc:creator>cpallot</dc:creator>
  <cp:lastModifiedBy>Marianne Wiik OBERG</cp:lastModifiedBy>
  <cp:revision>268</cp:revision>
  <cp:lastPrinted>2014-10-16T07:18:00Z</cp:lastPrinted>
  <dcterms:created xsi:type="dcterms:W3CDTF">2014-12-11T17:12:08Z</dcterms:created>
  <dcterms:modified xsi:type="dcterms:W3CDTF">2018-08-16T07:30:04Z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0x0101004380256D439EAF4CA3C17C6F1DC733F3</vt:lpwstr>
  </property>
  <property fmtid="{D5CDD505-2E9C-101B-9397-08002B2CF9AE}" pid="3" name="TaxKeyword">
    <vt:lpwstr/>
  </property>
  <property fmtid="{D5CDD505-2E9C-101B-9397-08002B2CF9AE}" pid="4" name="Community">
    <vt:lpwstr/>
  </property>
  <property fmtid="{D5CDD505-2E9C-101B-9397-08002B2CF9AE}" pid="5" name="Languages">
    <vt:lpwstr/>
  </property>
  <property fmtid="{D5CDD505-2E9C-101B-9397-08002B2CF9AE}" pid="6" name="Steria location">
    <vt:lpwstr/>
  </property>
  <property fmtid="{D5CDD505-2E9C-101B-9397-08002B2CF9AE}" pid="7" name="Document type">
    <vt:lpwstr/>
  </property>
  <property fmtid="{D5CDD505-2E9C-101B-9397-08002B2CF9AE}" pid="8" name="PortalKeyword">
    <vt:lpwstr/>
  </property>
  <property fmtid="{D5CDD505-2E9C-101B-9397-08002B2CF9AE}" pid="9" name="Losningsomrade">
    <vt:lpwstr/>
  </property>
  <property fmtid="{D5CDD505-2E9C-101B-9397-08002B2CF9AE}" pid="10" name="HiddenDocLib_Bransje">
    <vt:lpwstr/>
  </property>
  <property fmtid="{D5CDD505-2E9C-101B-9397-08002B2CF9AE}" pid="11" name="Kategori_doc">
    <vt:lpwstr/>
  </property>
  <property fmtid="{D5CDD505-2E9C-101B-9397-08002B2CF9AE}" pid="12" name="d67304936df247ab9448bd970a61aa05">
    <vt:lpwstr/>
  </property>
  <property fmtid="{D5CDD505-2E9C-101B-9397-08002B2CF9AE}" pid="13" name="Fag">
    <vt:lpwstr/>
  </property>
  <property fmtid="{D5CDD505-2E9C-101B-9397-08002B2CF9AE}" pid="14" name="Tjenesteomrade">
    <vt:lpwstr/>
  </property>
  <property fmtid="{D5CDD505-2E9C-101B-9397-08002B2CF9AE}" pid="15" name="Temaord">
    <vt:lpwstr/>
  </property>
  <property fmtid="{D5CDD505-2E9C-101B-9397-08002B2CF9AE}" pid="16" name="HiddenDocLib_Kunde">
    <vt:lpwstr/>
  </property>
  <property fmtid="{D5CDD505-2E9C-101B-9397-08002B2CF9AE}" pid="17" name="Klassifisering">
    <vt:lpwstr/>
  </property>
  <property fmtid="{D5CDD505-2E9C-101B-9397-08002B2CF9AE}" pid="18" name="Land">
    <vt:lpwstr/>
  </property>
</Properties>
</file>